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heme/themeOverride5.xml" ContentType="application/vnd.openxmlformats-officedocument.themeOverr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6.xml" ContentType="application/vnd.openxmlformats-officedocument.themeOverride+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heme/themeOverride7.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1.xml" ContentType="application/vnd.openxmlformats-officedocument.presentationml.tags+xml"/>
  <Override PartName="/ppt/notesSlides/notesSlide29.xml" ContentType="application/vnd.openxmlformats-officedocument.presentationml.notesSlide+xml"/>
  <Override PartName="/ppt/tags/tag12.xml" ContentType="application/vnd.openxmlformats-officedocument.presentationml.tags+xml"/>
  <Override PartName="/ppt/notesSlides/notesSlide30.xml" ContentType="application/vnd.openxmlformats-officedocument.presentationml.notesSlide+xml"/>
  <Override PartName="/ppt/tags/tag13.xml" ContentType="application/vnd.openxmlformats-officedocument.presentationml.tags+xml"/>
  <Override PartName="/ppt/notesSlides/notesSlide31.xml" ContentType="application/vnd.openxmlformats-officedocument.presentationml.notesSlide+xml"/>
  <Override PartName="/ppt/theme/themeOverride8.xml" ContentType="application/vnd.openxmlformats-officedocument.themeOverride+xml"/>
  <Override PartName="/ppt/notesSlides/notesSlide32.xml" ContentType="application/vnd.openxmlformats-officedocument.presentationml.notesSlide+xml"/>
  <Override PartName="/ppt/theme/themeOverride9.xml" ContentType="application/vnd.openxmlformats-officedocument.themeOverride+xml"/>
  <Override PartName="/ppt/notesSlides/notesSlide33.xml" ContentType="application/vnd.openxmlformats-officedocument.presentationml.notesSlide+xml"/>
  <Override PartName="/ppt/theme/themeOverride10.xml" ContentType="application/vnd.openxmlformats-officedocument.themeOverr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40"/>
  </p:notesMasterIdLst>
  <p:sldIdLst>
    <p:sldId id="318" r:id="rId6"/>
    <p:sldId id="260" r:id="rId7"/>
    <p:sldId id="262" r:id="rId8"/>
    <p:sldId id="263" r:id="rId9"/>
    <p:sldId id="274" r:id="rId10"/>
    <p:sldId id="297" r:id="rId11"/>
    <p:sldId id="309" r:id="rId12"/>
    <p:sldId id="310" r:id="rId13"/>
    <p:sldId id="294" r:id="rId14"/>
    <p:sldId id="276" r:id="rId15"/>
    <p:sldId id="277" r:id="rId16"/>
    <p:sldId id="278" r:id="rId17"/>
    <p:sldId id="311" r:id="rId18"/>
    <p:sldId id="312" r:id="rId19"/>
    <p:sldId id="279" r:id="rId20"/>
    <p:sldId id="295" r:id="rId21"/>
    <p:sldId id="281" r:id="rId22"/>
    <p:sldId id="302" r:id="rId23"/>
    <p:sldId id="282" r:id="rId24"/>
    <p:sldId id="313" r:id="rId25"/>
    <p:sldId id="283" r:id="rId26"/>
    <p:sldId id="284" r:id="rId27"/>
    <p:sldId id="305" r:id="rId28"/>
    <p:sldId id="316" r:id="rId29"/>
    <p:sldId id="314" r:id="rId30"/>
    <p:sldId id="315" r:id="rId31"/>
    <p:sldId id="303" r:id="rId32"/>
    <p:sldId id="304" r:id="rId33"/>
    <p:sldId id="306" r:id="rId34"/>
    <p:sldId id="307" r:id="rId35"/>
    <p:sldId id="308" r:id="rId36"/>
    <p:sldId id="319" r:id="rId37"/>
    <p:sldId id="317" r:id="rId38"/>
    <p:sldId id="320"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5" autoAdjust="0"/>
    <p:restoredTop sz="75156" autoAdjust="0"/>
  </p:normalViewPr>
  <p:slideViewPr>
    <p:cSldViewPr>
      <p:cViewPr>
        <p:scale>
          <a:sx n="66" d="100"/>
          <a:sy n="66" d="100"/>
        </p:scale>
        <p:origin x="-1493" y="158"/>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rAngAx val="0"/>
      <c:perspective val="30"/>
    </c:view3D>
    <c:floor>
      <c:thickness val="0"/>
    </c:floor>
    <c:sideWall>
      <c:thickness val="0"/>
    </c:sideWall>
    <c:backWall>
      <c:thickness val="0"/>
    </c:backWall>
    <c:plotArea>
      <c:layout>
        <c:manualLayout>
          <c:layoutTarget val="inner"/>
          <c:xMode val="edge"/>
          <c:yMode val="edge"/>
          <c:x val="0.213870019978846"/>
          <c:y val="3.98097112860894E-2"/>
          <c:w val="0.73140361186195002"/>
          <c:h val="0.63171630720073002"/>
        </c:manualLayout>
      </c:layout>
      <c:bar3DChart>
        <c:barDir val="col"/>
        <c:grouping val="standard"/>
        <c:varyColors val="0"/>
        <c:ser>
          <c:idx val="0"/>
          <c:order val="0"/>
          <c:tx>
            <c:strRef>
              <c:f>Sheet1!$B$2</c:f>
              <c:strCache>
                <c:ptCount val="1"/>
                <c:pt idx="0">
                  <c:v>LacZ</c:v>
                </c:pt>
              </c:strCache>
            </c:strRef>
          </c:tx>
          <c:invertIfNegative val="0"/>
          <c:cat>
            <c:strRef>
              <c:f>Sheet1!$A$3:$A$9</c:f>
              <c:strCache>
                <c:ptCount val="7"/>
                <c:pt idx="0">
                  <c:v>{rbs1-A}</c:v>
                </c:pt>
                <c:pt idx="1">
                  <c:v>{rbs1-B}</c:v>
                </c:pt>
                <c:pt idx="2">
                  <c:v>{rbs1-C}</c:v>
                </c:pt>
                <c:pt idx="3">
                  <c:v>{rbs1-D}</c:v>
                </c:pt>
                <c:pt idx="4">
                  <c:v>{rbs1-E}</c:v>
                </c:pt>
                <c:pt idx="5">
                  <c:v>{rbs1-F}</c:v>
                </c:pt>
                <c:pt idx="6">
                  <c:v>{rbs1-G}</c:v>
                </c:pt>
              </c:strCache>
            </c:strRef>
          </c:cat>
          <c:val>
            <c:numRef>
              <c:f>Sheet1!$B$3:$B$9</c:f>
              <c:numCache>
                <c:formatCode>General</c:formatCode>
                <c:ptCount val="7"/>
                <c:pt idx="0">
                  <c:v>2468.936660576921</c:v>
                </c:pt>
                <c:pt idx="1">
                  <c:v>10368.41895123291</c:v>
                </c:pt>
                <c:pt idx="2">
                  <c:v>511.85709281422231</c:v>
                </c:pt>
                <c:pt idx="3">
                  <c:v>2281.8088058038761</c:v>
                </c:pt>
                <c:pt idx="4">
                  <c:v>1760.6835909272829</c:v>
                </c:pt>
                <c:pt idx="5">
                  <c:v>1075.0641148078121</c:v>
                </c:pt>
                <c:pt idx="6">
                  <c:v>196.55316319226401</c:v>
                </c:pt>
              </c:numCache>
            </c:numRef>
          </c:val>
        </c:ser>
        <c:ser>
          <c:idx val="1"/>
          <c:order val="1"/>
          <c:tx>
            <c:strRef>
              <c:f>Sheet1!$C$2</c:f>
              <c:strCache>
                <c:ptCount val="1"/>
                <c:pt idx="0">
                  <c:v>RFP</c:v>
                </c:pt>
              </c:strCache>
            </c:strRef>
          </c:tx>
          <c:invertIfNegative val="0"/>
          <c:cat>
            <c:strRef>
              <c:f>Sheet1!$A$3:$A$9</c:f>
              <c:strCache>
                <c:ptCount val="7"/>
                <c:pt idx="0">
                  <c:v>{rbs1-A}</c:v>
                </c:pt>
                <c:pt idx="1">
                  <c:v>{rbs1-B}</c:v>
                </c:pt>
                <c:pt idx="2">
                  <c:v>{rbs1-C}</c:v>
                </c:pt>
                <c:pt idx="3">
                  <c:v>{rbs1-D}</c:v>
                </c:pt>
                <c:pt idx="4">
                  <c:v>{rbs1-E}</c:v>
                </c:pt>
                <c:pt idx="5">
                  <c:v>{rbs1-F}</c:v>
                </c:pt>
                <c:pt idx="6">
                  <c:v>{rbs1-G}</c:v>
                </c:pt>
              </c:strCache>
            </c:strRef>
          </c:cat>
          <c:val>
            <c:numRef>
              <c:f>Sheet1!$C$3:$C$9</c:f>
              <c:numCache>
                <c:formatCode>General</c:formatCode>
                <c:ptCount val="7"/>
                <c:pt idx="0">
                  <c:v>11841</c:v>
                </c:pt>
                <c:pt idx="1">
                  <c:v>8855</c:v>
                </c:pt>
                <c:pt idx="2">
                  <c:v>5706</c:v>
                </c:pt>
                <c:pt idx="3">
                  <c:v>4907</c:v>
                </c:pt>
                <c:pt idx="4">
                  <c:v>3078</c:v>
                </c:pt>
                <c:pt idx="5">
                  <c:v>1669</c:v>
                </c:pt>
                <c:pt idx="6">
                  <c:v>794</c:v>
                </c:pt>
              </c:numCache>
            </c:numRef>
          </c:val>
        </c:ser>
        <c:dLbls>
          <c:showLegendKey val="0"/>
          <c:showVal val="0"/>
          <c:showCatName val="0"/>
          <c:showSerName val="0"/>
          <c:showPercent val="0"/>
          <c:showBubbleSize val="0"/>
        </c:dLbls>
        <c:gapWidth val="0"/>
        <c:gapDepth val="0"/>
        <c:shape val="box"/>
        <c:axId val="50446720"/>
        <c:axId val="50448256"/>
        <c:axId val="49511488"/>
      </c:bar3DChart>
      <c:catAx>
        <c:axId val="50446720"/>
        <c:scaling>
          <c:orientation val="minMax"/>
        </c:scaling>
        <c:delete val="0"/>
        <c:axPos val="b"/>
        <c:majorTickMark val="none"/>
        <c:minorTickMark val="none"/>
        <c:tickLblPos val="nextTo"/>
        <c:crossAx val="50448256"/>
        <c:crosses val="autoZero"/>
        <c:auto val="1"/>
        <c:lblAlgn val="ctr"/>
        <c:lblOffset val="100"/>
        <c:noMultiLvlLbl val="0"/>
      </c:catAx>
      <c:valAx>
        <c:axId val="50448256"/>
        <c:scaling>
          <c:orientation val="minMax"/>
        </c:scaling>
        <c:delete val="0"/>
        <c:axPos val="l"/>
        <c:title>
          <c:tx>
            <c:rich>
              <a:bodyPr/>
              <a:lstStyle/>
              <a:p>
                <a:pPr>
                  <a:defRPr/>
                </a:pPr>
                <a:r>
                  <a:rPr lang="en-US" sz="1200" dirty="0" err="1" smtClean="0">
                    <a:solidFill>
                      <a:schemeClr val="tx2">
                        <a:lumMod val="60000"/>
                        <a:lumOff val="40000"/>
                      </a:schemeClr>
                    </a:solidFill>
                  </a:rPr>
                  <a:t>LacZ</a:t>
                </a:r>
                <a:r>
                  <a:rPr lang="en-US" sz="1200" dirty="0" smtClean="0"/>
                  <a:t> (Miller) or </a:t>
                </a:r>
                <a:r>
                  <a:rPr lang="en-US" sz="1200" dirty="0" smtClean="0">
                    <a:solidFill>
                      <a:srgbClr val="FF0000"/>
                    </a:solidFill>
                  </a:rPr>
                  <a:t>RFP</a:t>
                </a:r>
                <a:r>
                  <a:rPr lang="en-US" sz="1200" dirty="0" smtClean="0"/>
                  <a:t> (</a:t>
                </a:r>
                <a:r>
                  <a:rPr lang="en-US" sz="1200" dirty="0" err="1" smtClean="0"/>
                  <a:t>Tecan</a:t>
                </a:r>
                <a:r>
                  <a:rPr lang="en-US" sz="1200" dirty="0" smtClean="0"/>
                  <a:t>) Activity</a:t>
                </a:r>
                <a:endParaRPr lang="en-US" sz="1200" dirty="0"/>
              </a:p>
            </c:rich>
          </c:tx>
          <c:layout/>
          <c:overlay val="0"/>
        </c:title>
        <c:numFmt formatCode="General" sourceLinked="1"/>
        <c:majorTickMark val="out"/>
        <c:minorTickMark val="none"/>
        <c:tickLblPos val="nextTo"/>
        <c:crossAx val="50446720"/>
        <c:crosses val="autoZero"/>
        <c:crossBetween val="between"/>
      </c:valAx>
      <c:serAx>
        <c:axId val="49511488"/>
        <c:scaling>
          <c:orientation val="minMax"/>
        </c:scaling>
        <c:delete val="1"/>
        <c:axPos val="b"/>
        <c:majorTickMark val="none"/>
        <c:minorTickMark val="none"/>
        <c:tickLblPos val="none"/>
        <c:crossAx val="50448256"/>
        <c:crosses val="autoZero"/>
      </c:ser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C7E24A-B50C-484F-B1FE-2499289E044F}" type="datetimeFigureOut">
              <a:rPr lang="en-US" smtClean="0"/>
              <a:pPr/>
              <a:t>10/16/2013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BCD186-13D7-448E-9814-5988842B580F}" type="slidenum">
              <a:rPr lang="en-US" smtClean="0"/>
              <a:pPr/>
              <a:t>‹#›</a:t>
            </a:fld>
            <a:endParaRPr lang="en-US"/>
          </a:p>
        </p:txBody>
      </p:sp>
    </p:spTree>
    <p:extLst>
      <p:ext uri="{BB962C8B-B14F-4D97-AF65-F5344CB8AC3E}">
        <p14:creationId xmlns:p14="http://schemas.microsoft.com/office/powerpoint/2010/main" val="2670495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In a nutshell,</a:t>
            </a:r>
            <a:r>
              <a:rPr lang="en-US" baseline="0" dirty="0" smtClean="0"/>
              <a:t> I’ve highlighted the important regions of the gene that are the primary determinants of translation level.</a:t>
            </a:r>
            <a:endParaRPr lang="en-US" dirty="0"/>
          </a:p>
        </p:txBody>
      </p:sp>
      <p:sp>
        <p:nvSpPr>
          <p:cNvPr id="4" name="Slide Number Placeholder 3"/>
          <p:cNvSpPr>
            <a:spLocks noGrp="1"/>
          </p:cNvSpPr>
          <p:nvPr>
            <p:ph type="sldNum" sz="quarter" idx="10"/>
          </p:nvPr>
        </p:nvSpPr>
        <p:spPr/>
        <p:txBody>
          <a:bodyPr/>
          <a:lstStyle/>
          <a:p>
            <a:fld id="{02BCD186-13D7-448E-9814-5988842B580F}" type="slidenum">
              <a:rPr lang="en-US" smtClean="0"/>
              <a:pPr/>
              <a:t>1</a:t>
            </a:fld>
            <a:endParaRPr lang="en-US"/>
          </a:p>
        </p:txBody>
      </p:sp>
    </p:spTree>
    <p:extLst>
      <p:ext uri="{BB962C8B-B14F-4D97-AF65-F5344CB8AC3E}">
        <p14:creationId xmlns:p14="http://schemas.microsoft.com/office/powerpoint/2010/main" val="3641251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baseline="0" dirty="0" smtClean="0"/>
              <a:t>but in this paper, </a:t>
            </a:r>
            <a:r>
              <a:rPr lang="en-US" baseline="0" dirty="0" smtClean="0">
                <a:latin typeface="Calibri" charset="0"/>
              </a:rPr>
              <a:t>relative expression levels are predicted using models that include notions of RNA secondary structure.</a:t>
            </a:r>
            <a:endParaRPr lang="en-US" dirty="0">
              <a:latin typeface="Calibri" charset="0"/>
            </a:endParaRPr>
          </a:p>
        </p:txBody>
      </p:sp>
      <p:sp>
        <p:nvSpPr>
          <p:cNvPr id="71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95C4EEF-3532-CD4E-8E17-CBB60FCFF006}" type="slidenum">
              <a:rPr lang="en-US">
                <a:solidFill>
                  <a:prstClr val="black"/>
                </a:solidFill>
                <a:latin typeface="Calibri" charset="0"/>
              </a:rPr>
              <a:pPr eaLnBrk="1" hangingPunct="1"/>
              <a:t>10</a:t>
            </a:fld>
            <a:endParaRPr lang="en-US">
              <a:solidFill>
                <a:prstClr val="black"/>
              </a:solidFill>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In</a:t>
            </a:r>
            <a:r>
              <a:rPr lang="en-US" baseline="0" dirty="0" smtClean="0">
                <a:latin typeface="Calibri" charset="0"/>
              </a:rPr>
              <a:t> the </a:t>
            </a:r>
            <a:r>
              <a:rPr lang="en-US" baseline="0" dirty="0" err="1" smtClean="0">
                <a:latin typeface="Calibri" charset="0"/>
              </a:rPr>
              <a:t>Salis</a:t>
            </a:r>
            <a:r>
              <a:rPr lang="en-US" baseline="0" dirty="0" smtClean="0">
                <a:latin typeface="Calibri" charset="0"/>
              </a:rPr>
              <a:t> approach, the mRNA molecule is modeled according to distinct attributes known to affect gene expression.  </a:t>
            </a:r>
            <a:r>
              <a:rPr lang="en-US" dirty="0" smtClean="0">
                <a:latin typeface="Calibri" charset="0"/>
              </a:rPr>
              <a:t>Just as in transcription, the initiation of translation begins with a simple binding equilibrium between the shine </a:t>
            </a:r>
            <a:r>
              <a:rPr lang="en-US" dirty="0" err="1" smtClean="0">
                <a:latin typeface="Calibri" charset="0"/>
              </a:rPr>
              <a:t>delgarno</a:t>
            </a:r>
            <a:r>
              <a:rPr lang="en-US" dirty="0" smtClean="0">
                <a:latin typeface="Calibri" charset="0"/>
              </a:rPr>
              <a:t> site on the mRNA and the 30S subunit of the ribosome.  </a:t>
            </a:r>
            <a:r>
              <a:rPr lang="en-US" dirty="0" err="1" smtClean="0">
                <a:latin typeface="Calibri" charset="0"/>
              </a:rPr>
              <a:t>Salis</a:t>
            </a:r>
            <a:r>
              <a:rPr lang="en-US" dirty="0" smtClean="0">
                <a:latin typeface="Calibri" charset="0"/>
              </a:rPr>
              <a:t> use a biophysical</a:t>
            </a:r>
            <a:r>
              <a:rPr lang="en-US" baseline="0" dirty="0" smtClean="0">
                <a:latin typeface="Calibri" charset="0"/>
              </a:rPr>
              <a:t> model to correlate this binding equilibrium with structural properties of the RNA sequence. In this model, for any one RNA sequence, the molecules exist in one of two states.  Either the shine-</a:t>
            </a:r>
            <a:r>
              <a:rPr lang="en-US" baseline="0" dirty="0" err="1" smtClean="0">
                <a:latin typeface="Calibri" charset="0"/>
              </a:rPr>
              <a:t>delgarno</a:t>
            </a:r>
            <a:r>
              <a:rPr lang="en-US" baseline="0" dirty="0" smtClean="0">
                <a:latin typeface="Calibri" charset="0"/>
              </a:rPr>
              <a:t> region is available for binding, or it is occluded by a hairpin.  If we want to account for the fraction of mRNAs that are competent for initiation, we need to model the fraction of these species quantitatively.  The stability of any secondary structures in the 5’ UTR that involve the shine-</a:t>
            </a:r>
            <a:r>
              <a:rPr lang="en-US" baseline="0" dirty="0" err="1" smtClean="0">
                <a:latin typeface="Calibri" charset="0"/>
              </a:rPr>
              <a:t>delgarno</a:t>
            </a:r>
            <a:r>
              <a:rPr lang="en-US" baseline="0" dirty="0" smtClean="0">
                <a:latin typeface="Calibri" charset="0"/>
              </a:rPr>
              <a:t> sequence result in this occluded state, and the stability of that complex can be calculated pretty accurately using </a:t>
            </a:r>
            <a:r>
              <a:rPr lang="en-US" baseline="0" dirty="0" err="1" smtClean="0">
                <a:latin typeface="Calibri" charset="0"/>
              </a:rPr>
              <a:t>mfold</a:t>
            </a:r>
            <a:r>
              <a:rPr lang="en-US" baseline="0" dirty="0" smtClean="0">
                <a:latin typeface="Calibri" charset="0"/>
              </a:rPr>
              <a:t> models.  </a:t>
            </a:r>
            <a:r>
              <a:rPr lang="en-US" baseline="0" dirty="0" err="1" smtClean="0">
                <a:latin typeface="Calibri" charset="0"/>
              </a:rPr>
              <a:t>Salis</a:t>
            </a:r>
            <a:r>
              <a:rPr lang="en-US" baseline="0" dirty="0" smtClean="0">
                <a:latin typeface="Calibri" charset="0"/>
              </a:rPr>
              <a:t> breaks apart 4 different aspects of the sequence:  the stability of the upstream region called the standby site, the affinity of the shine </a:t>
            </a:r>
            <a:r>
              <a:rPr lang="en-US" baseline="0" dirty="0" err="1" smtClean="0">
                <a:latin typeface="Calibri" charset="0"/>
              </a:rPr>
              <a:t>delgarno</a:t>
            </a:r>
            <a:r>
              <a:rPr lang="en-US" baseline="0" dirty="0" smtClean="0">
                <a:latin typeface="Calibri" charset="0"/>
              </a:rPr>
              <a:t> region for the 30S subunit, how far apart the start codon and shine </a:t>
            </a:r>
            <a:r>
              <a:rPr lang="en-US" baseline="0" dirty="0" err="1" smtClean="0">
                <a:latin typeface="Calibri" charset="0"/>
              </a:rPr>
              <a:t>delgarno</a:t>
            </a:r>
            <a:r>
              <a:rPr lang="en-US" baseline="0" dirty="0" smtClean="0">
                <a:latin typeface="Calibri" charset="0"/>
              </a:rPr>
              <a:t> are from one another, and whether it has an ATG or GTG start. And they combine these parameters to get a total energy difference between the occluded and open states.</a:t>
            </a:r>
            <a:endParaRPr lang="en-US" dirty="0">
              <a:latin typeface="Calibri"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05BC475-AECF-DD48-B1B2-C6E675CF4A9A}" type="slidenum">
              <a:rPr lang="en-US">
                <a:solidFill>
                  <a:prstClr val="black"/>
                </a:solidFill>
                <a:latin typeface="Calibri" charset="0"/>
              </a:rPr>
              <a:pPr eaLnBrk="1" hangingPunct="1"/>
              <a:t>11</a:t>
            </a:fld>
            <a:endParaRPr lang="en-US">
              <a:solidFill>
                <a:prstClr val="black"/>
              </a:solidFill>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This term describing the affinity of the Shine </a:t>
            </a:r>
            <a:r>
              <a:rPr lang="en-US" dirty="0" err="1" smtClean="0">
                <a:latin typeface="Calibri" charset="0"/>
              </a:rPr>
              <a:t>delgarno</a:t>
            </a:r>
            <a:r>
              <a:rPr lang="en-US" dirty="0" smtClean="0">
                <a:latin typeface="Calibri" charset="0"/>
              </a:rPr>
              <a:t> sequence</a:t>
            </a:r>
            <a:r>
              <a:rPr lang="en-US" baseline="0" dirty="0" smtClean="0">
                <a:latin typeface="Calibri" charset="0"/>
              </a:rPr>
              <a:t> for </a:t>
            </a:r>
            <a:r>
              <a:rPr lang="en-US" dirty="0" smtClean="0">
                <a:latin typeface="Calibri" charset="0"/>
              </a:rPr>
              <a:t>the </a:t>
            </a:r>
            <a:r>
              <a:rPr lang="en-US" dirty="0" err="1" smtClean="0">
                <a:latin typeface="Calibri" charset="0"/>
              </a:rPr>
              <a:t>rRNA</a:t>
            </a:r>
            <a:r>
              <a:rPr lang="en-US" baseline="0" dirty="0" smtClean="0">
                <a:latin typeface="Calibri" charset="0"/>
              </a:rPr>
              <a:t> is based on the stability of the </a:t>
            </a:r>
            <a:r>
              <a:rPr lang="en-US" baseline="0" dirty="0" err="1" smtClean="0">
                <a:latin typeface="Calibri" charset="0"/>
              </a:rPr>
              <a:t>watson</a:t>
            </a:r>
            <a:r>
              <a:rPr lang="en-US" baseline="0" dirty="0" smtClean="0">
                <a:latin typeface="Calibri" charset="0"/>
              </a:rPr>
              <a:t>-crick duplex in this region of the mRNA.  The models for calculating these energies are well-established and this attribute is believed to be the dominant determinant of relative gene expression levels.  The </a:t>
            </a:r>
            <a:r>
              <a:rPr lang="en-US" baseline="0" dirty="0" err="1" smtClean="0">
                <a:latin typeface="Calibri" charset="0"/>
              </a:rPr>
              <a:t>deltaG</a:t>
            </a:r>
            <a:r>
              <a:rPr lang="en-US" baseline="0" dirty="0" smtClean="0">
                <a:latin typeface="Calibri" charset="0"/>
              </a:rPr>
              <a:t> start has only two potential values, one if the start codon is GTG and another if it is ATG.  This spacing term deals with the distance of the shine </a:t>
            </a:r>
            <a:r>
              <a:rPr lang="en-US" baseline="0" dirty="0" err="1" smtClean="0">
                <a:latin typeface="Calibri" charset="0"/>
              </a:rPr>
              <a:t>delgarno</a:t>
            </a:r>
            <a:r>
              <a:rPr lang="en-US" baseline="0" dirty="0" smtClean="0">
                <a:latin typeface="Calibri" charset="0"/>
              </a:rPr>
              <a:t> sequence from the start codon. Typically the shine-</a:t>
            </a:r>
            <a:r>
              <a:rPr lang="en-US" baseline="0" dirty="0" err="1" smtClean="0">
                <a:latin typeface="Calibri" charset="0"/>
              </a:rPr>
              <a:t>delgarno</a:t>
            </a:r>
            <a:r>
              <a:rPr lang="en-US" baseline="0" dirty="0" smtClean="0">
                <a:latin typeface="Calibri" charset="0"/>
              </a:rPr>
              <a:t> is placed 8 </a:t>
            </a:r>
            <a:r>
              <a:rPr lang="en-US" baseline="0" dirty="0" err="1" smtClean="0">
                <a:latin typeface="Calibri" charset="0"/>
              </a:rPr>
              <a:t>bp</a:t>
            </a:r>
            <a:r>
              <a:rPr lang="en-US" baseline="0" dirty="0" smtClean="0">
                <a:latin typeface="Calibri" charset="0"/>
              </a:rPr>
              <a:t> away from the start codon, so this spacing value has a limited number of integer values and these were empirically determined.  The standby term deals with the stability of the region upstream of the RBS, and this is specific to the sequence of that region.  Its value can be estimated by </a:t>
            </a:r>
            <a:r>
              <a:rPr lang="en-US" baseline="0" dirty="0" err="1" smtClean="0">
                <a:latin typeface="Calibri" charset="0"/>
              </a:rPr>
              <a:t>mFold</a:t>
            </a:r>
            <a:r>
              <a:rPr lang="en-US" baseline="0" dirty="0" smtClean="0">
                <a:latin typeface="Calibri" charset="0"/>
              </a:rPr>
              <a:t> calculations.  Finally, there is the </a:t>
            </a:r>
            <a:r>
              <a:rPr lang="en-US" baseline="0" dirty="0" err="1" smtClean="0">
                <a:latin typeface="Calibri" charset="0"/>
              </a:rPr>
              <a:t>deltaGmRNA</a:t>
            </a:r>
            <a:r>
              <a:rPr lang="en-US" baseline="0" dirty="0" smtClean="0">
                <a:latin typeface="Calibri" charset="0"/>
              </a:rPr>
              <a:t> term.  This is the term that estimates the fraction of molecules in which the shine-</a:t>
            </a:r>
            <a:r>
              <a:rPr lang="en-US" baseline="0" dirty="0" err="1" smtClean="0">
                <a:latin typeface="Calibri" charset="0"/>
              </a:rPr>
              <a:t>delgarno</a:t>
            </a:r>
            <a:r>
              <a:rPr lang="en-US" baseline="0" dirty="0" smtClean="0">
                <a:latin typeface="Calibri" charset="0"/>
              </a:rPr>
              <a:t> is </a:t>
            </a:r>
            <a:r>
              <a:rPr lang="en-US" baseline="0" dirty="0" err="1" smtClean="0">
                <a:latin typeface="Calibri" charset="0"/>
              </a:rPr>
              <a:t>hairpinned</a:t>
            </a:r>
            <a:r>
              <a:rPr lang="en-US" baseline="0" dirty="0" smtClean="0">
                <a:latin typeface="Calibri" charset="0"/>
              </a:rPr>
              <a:t> on itself.   They calculate this by taking the lowest-energy hit from the </a:t>
            </a:r>
            <a:r>
              <a:rPr lang="en-US" baseline="0" dirty="0" err="1" smtClean="0">
                <a:latin typeface="Calibri" charset="0"/>
              </a:rPr>
              <a:t>mFold</a:t>
            </a:r>
            <a:r>
              <a:rPr lang="en-US" baseline="0" dirty="0" smtClean="0">
                <a:latin typeface="Calibri" charset="0"/>
              </a:rPr>
              <a:t> calculation of the entire mRNA structure that involves that region of the sequence.</a:t>
            </a:r>
          </a:p>
          <a:p>
            <a:pPr eaLnBrk="1" hangingPunct="1">
              <a:spcBef>
                <a:spcPct val="0"/>
              </a:spcBef>
            </a:pPr>
            <a:r>
              <a:rPr lang="en-US" baseline="0" dirty="0" smtClean="0">
                <a:latin typeface="Calibri" charset="0"/>
              </a:rPr>
              <a:t>*</a:t>
            </a:r>
          </a:p>
          <a:p>
            <a:pPr eaLnBrk="1" hangingPunct="1">
              <a:spcBef>
                <a:spcPct val="0"/>
              </a:spcBef>
            </a:pPr>
            <a:r>
              <a:rPr lang="en-US" baseline="0" dirty="0" smtClean="0">
                <a:latin typeface="Calibri" charset="0"/>
              </a:rPr>
              <a:t>I’ve put stars by the components of this model that are also captured in the part model.  The </a:t>
            </a:r>
            <a:r>
              <a:rPr lang="en-US" baseline="0" dirty="0" err="1" smtClean="0">
                <a:latin typeface="Calibri" charset="0"/>
              </a:rPr>
              <a:t>mRNA:rRNA</a:t>
            </a:r>
            <a:r>
              <a:rPr lang="en-US" baseline="0" dirty="0" smtClean="0">
                <a:latin typeface="Calibri" charset="0"/>
              </a:rPr>
              <a:t> stability is defined by that specific sequence of mRNA in the RBS region of the mRNA molecule, and thus this value is captured by the part model.  Whether the start codon is GTG or ATG and its distance from the RBS are also captured by the Part model.  To some degree, the standby energy is captured in the part model in the sense that if these interactions are all local to the sequence upstream of the shine-</a:t>
            </a:r>
            <a:r>
              <a:rPr lang="en-US" baseline="0" dirty="0" err="1" smtClean="0">
                <a:latin typeface="Calibri" charset="0"/>
              </a:rPr>
              <a:t>delgarno</a:t>
            </a:r>
            <a:r>
              <a:rPr lang="en-US" baseline="0" dirty="0" smtClean="0">
                <a:latin typeface="Calibri" charset="0"/>
              </a:rPr>
              <a:t>, they will be independent of the sequence downstream of the start codon. So, to some degree this energy is captured in the part concept as well.  The remaining term that distinguishes the occluded and non-occluded populations is definitely not captured in the part concept and accounts for much of the improved accuracy of this model relative to the simple part model.</a:t>
            </a:r>
            <a:endParaRPr lang="en-US" dirty="0">
              <a:latin typeface="Calibri"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8E122C8-2168-A546-8BED-1AB6EDDB8776}" type="slidenum">
              <a:rPr lang="en-US">
                <a:solidFill>
                  <a:prstClr val="black"/>
                </a:solidFill>
                <a:latin typeface="Calibri" charset="0"/>
              </a:rPr>
              <a:pPr eaLnBrk="1" hangingPunct="1"/>
              <a:t>12</a:t>
            </a:fld>
            <a:endParaRPr lang="en-US">
              <a:solidFill>
                <a:prstClr val="black"/>
              </a:solidFill>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This term describing the affinity of the Shine </a:t>
            </a:r>
            <a:r>
              <a:rPr lang="en-US" dirty="0" err="1" smtClean="0">
                <a:latin typeface="Calibri" charset="0"/>
              </a:rPr>
              <a:t>delgarno</a:t>
            </a:r>
            <a:r>
              <a:rPr lang="en-US" dirty="0" smtClean="0">
                <a:latin typeface="Calibri" charset="0"/>
              </a:rPr>
              <a:t> sequence</a:t>
            </a:r>
            <a:r>
              <a:rPr lang="en-US" baseline="0" dirty="0" smtClean="0">
                <a:latin typeface="Calibri" charset="0"/>
              </a:rPr>
              <a:t> for </a:t>
            </a:r>
            <a:r>
              <a:rPr lang="en-US" dirty="0" smtClean="0">
                <a:latin typeface="Calibri" charset="0"/>
              </a:rPr>
              <a:t>the </a:t>
            </a:r>
            <a:r>
              <a:rPr lang="en-US" dirty="0" err="1" smtClean="0">
                <a:latin typeface="Calibri" charset="0"/>
              </a:rPr>
              <a:t>rRNA</a:t>
            </a:r>
            <a:r>
              <a:rPr lang="en-US" baseline="0" dirty="0" smtClean="0">
                <a:latin typeface="Calibri" charset="0"/>
              </a:rPr>
              <a:t> is based on the stability of the </a:t>
            </a:r>
            <a:r>
              <a:rPr lang="en-US" baseline="0" dirty="0" err="1" smtClean="0">
                <a:latin typeface="Calibri" charset="0"/>
              </a:rPr>
              <a:t>watson</a:t>
            </a:r>
            <a:r>
              <a:rPr lang="en-US" baseline="0" dirty="0" smtClean="0">
                <a:latin typeface="Calibri" charset="0"/>
              </a:rPr>
              <a:t>-crick duplex in this region of the mRNA.  The models for calculating these energies are well-established and this attribute is believed to be the dominant determinant of relative gene expression levels.  The </a:t>
            </a:r>
            <a:r>
              <a:rPr lang="en-US" baseline="0" dirty="0" err="1" smtClean="0">
                <a:latin typeface="Calibri" charset="0"/>
              </a:rPr>
              <a:t>deltaG</a:t>
            </a:r>
            <a:r>
              <a:rPr lang="en-US" baseline="0" dirty="0" smtClean="0">
                <a:latin typeface="Calibri" charset="0"/>
              </a:rPr>
              <a:t> start has only two potential values, one if the start codon is GTG and another if it is ATG.  This spacing term deals with the distance of the shine </a:t>
            </a:r>
            <a:r>
              <a:rPr lang="en-US" baseline="0" dirty="0" err="1" smtClean="0">
                <a:latin typeface="Calibri" charset="0"/>
              </a:rPr>
              <a:t>delgarno</a:t>
            </a:r>
            <a:r>
              <a:rPr lang="en-US" baseline="0" dirty="0" smtClean="0">
                <a:latin typeface="Calibri" charset="0"/>
              </a:rPr>
              <a:t> sequence from the start codon. Typically the shine-</a:t>
            </a:r>
            <a:r>
              <a:rPr lang="en-US" baseline="0" dirty="0" err="1" smtClean="0">
                <a:latin typeface="Calibri" charset="0"/>
              </a:rPr>
              <a:t>delgarno</a:t>
            </a:r>
            <a:r>
              <a:rPr lang="en-US" baseline="0" dirty="0" smtClean="0">
                <a:latin typeface="Calibri" charset="0"/>
              </a:rPr>
              <a:t> is placed 8 </a:t>
            </a:r>
            <a:r>
              <a:rPr lang="en-US" baseline="0" dirty="0" err="1" smtClean="0">
                <a:latin typeface="Calibri" charset="0"/>
              </a:rPr>
              <a:t>bp</a:t>
            </a:r>
            <a:r>
              <a:rPr lang="en-US" baseline="0" dirty="0" smtClean="0">
                <a:latin typeface="Calibri" charset="0"/>
              </a:rPr>
              <a:t> away from the start codon, so this spacing value has a limited number of integer values and these were empirically determined.  The standby term deals with the stability of the region upstream of the RBS, and this is specific to the sequence of that region.  Its value can be estimated by </a:t>
            </a:r>
            <a:r>
              <a:rPr lang="en-US" baseline="0" dirty="0" err="1" smtClean="0">
                <a:latin typeface="Calibri" charset="0"/>
              </a:rPr>
              <a:t>mFold</a:t>
            </a:r>
            <a:r>
              <a:rPr lang="en-US" baseline="0" dirty="0" smtClean="0">
                <a:latin typeface="Calibri" charset="0"/>
              </a:rPr>
              <a:t> calculations.  Finally, there is the </a:t>
            </a:r>
            <a:r>
              <a:rPr lang="en-US" baseline="0" dirty="0" err="1" smtClean="0">
                <a:latin typeface="Calibri" charset="0"/>
              </a:rPr>
              <a:t>deltaGmRNA</a:t>
            </a:r>
            <a:r>
              <a:rPr lang="en-US" baseline="0" dirty="0" smtClean="0">
                <a:latin typeface="Calibri" charset="0"/>
              </a:rPr>
              <a:t> term.  This is the term that estimates the fraction of molecules in which the shine-</a:t>
            </a:r>
            <a:r>
              <a:rPr lang="en-US" baseline="0" dirty="0" err="1" smtClean="0">
                <a:latin typeface="Calibri" charset="0"/>
              </a:rPr>
              <a:t>delgarno</a:t>
            </a:r>
            <a:r>
              <a:rPr lang="en-US" baseline="0" dirty="0" smtClean="0">
                <a:latin typeface="Calibri" charset="0"/>
              </a:rPr>
              <a:t> is </a:t>
            </a:r>
            <a:r>
              <a:rPr lang="en-US" baseline="0" dirty="0" err="1" smtClean="0">
                <a:latin typeface="Calibri" charset="0"/>
              </a:rPr>
              <a:t>hairpinned</a:t>
            </a:r>
            <a:r>
              <a:rPr lang="en-US" baseline="0" dirty="0" smtClean="0">
                <a:latin typeface="Calibri" charset="0"/>
              </a:rPr>
              <a:t> on itself.   They calculate this by taking the lowest-energy hit from the </a:t>
            </a:r>
            <a:r>
              <a:rPr lang="en-US" baseline="0" dirty="0" err="1" smtClean="0">
                <a:latin typeface="Calibri" charset="0"/>
              </a:rPr>
              <a:t>mFold</a:t>
            </a:r>
            <a:r>
              <a:rPr lang="en-US" baseline="0" dirty="0" smtClean="0">
                <a:latin typeface="Calibri" charset="0"/>
              </a:rPr>
              <a:t> calculation of the entire mRNA structure that involves that region of the sequence.</a:t>
            </a:r>
          </a:p>
          <a:p>
            <a:pPr eaLnBrk="1" hangingPunct="1">
              <a:spcBef>
                <a:spcPct val="0"/>
              </a:spcBef>
            </a:pPr>
            <a:r>
              <a:rPr lang="en-US" baseline="0" dirty="0" smtClean="0">
                <a:latin typeface="Calibri" charset="0"/>
              </a:rPr>
              <a:t>*</a:t>
            </a:r>
          </a:p>
          <a:p>
            <a:pPr eaLnBrk="1" hangingPunct="1">
              <a:spcBef>
                <a:spcPct val="0"/>
              </a:spcBef>
            </a:pPr>
            <a:r>
              <a:rPr lang="en-US" baseline="0" dirty="0" smtClean="0">
                <a:latin typeface="Calibri" charset="0"/>
              </a:rPr>
              <a:t>I’ve put stars by the components of this model that are also captured in the part model.  The </a:t>
            </a:r>
            <a:r>
              <a:rPr lang="en-US" baseline="0" dirty="0" err="1" smtClean="0">
                <a:latin typeface="Calibri" charset="0"/>
              </a:rPr>
              <a:t>mRNA:rRNA</a:t>
            </a:r>
            <a:r>
              <a:rPr lang="en-US" baseline="0" dirty="0" smtClean="0">
                <a:latin typeface="Calibri" charset="0"/>
              </a:rPr>
              <a:t> stability is defined by that specific sequence of mRNA in the RBS region of the mRNA molecule, and thus this value is captured by the part model.  Whether the start codon is GTG or ATG and its distance from the RBS are also captured by the Part model.  To some degree, the standby energy is captured in the part model in the sense that if these interactions are all local to the sequence upstream of the shine-</a:t>
            </a:r>
            <a:r>
              <a:rPr lang="en-US" baseline="0" dirty="0" err="1" smtClean="0">
                <a:latin typeface="Calibri" charset="0"/>
              </a:rPr>
              <a:t>delgarno</a:t>
            </a:r>
            <a:r>
              <a:rPr lang="en-US" baseline="0" dirty="0" smtClean="0">
                <a:latin typeface="Calibri" charset="0"/>
              </a:rPr>
              <a:t>, they will be independent of the sequence downstream of the start codon. So, to some degree this energy is captured in the part concept as well.  The remaining term that distinguishes the occluded and non-occluded populations is definitely not captured in the part concept and accounts for much of the improved accuracy of this model relative to the simple part model.</a:t>
            </a:r>
            <a:endParaRPr lang="en-US" dirty="0">
              <a:latin typeface="Calibri"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8E122C8-2168-A546-8BED-1AB6EDDB8776}" type="slidenum">
              <a:rPr lang="en-US">
                <a:solidFill>
                  <a:prstClr val="black"/>
                </a:solidFill>
                <a:latin typeface="Calibri" charset="0"/>
              </a:rPr>
              <a:pPr eaLnBrk="1" hangingPunct="1"/>
              <a:t>14</a:t>
            </a:fld>
            <a:endParaRPr lang="en-US">
              <a:solidFill>
                <a:prstClr val="black"/>
              </a:solidFill>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Here I’ve indicated the </a:t>
            </a:r>
            <a:r>
              <a:rPr lang="en-US" u="none" dirty="0" smtClean="0">
                <a:latin typeface="Calibri" charset="0"/>
              </a:rPr>
              <a:t>URL</a:t>
            </a:r>
            <a:r>
              <a:rPr lang="en-US" u="none" baseline="0" dirty="0" smtClean="0">
                <a:latin typeface="Calibri" charset="0"/>
              </a:rPr>
              <a:t> for the RBS calculator, so you can check it out online.  You can try copying and pasting this sequence into it, or any other ORF.</a:t>
            </a:r>
          </a:p>
          <a:p>
            <a:pPr eaLnBrk="1" hangingPunct="1">
              <a:spcBef>
                <a:spcPct val="0"/>
              </a:spcBef>
            </a:pPr>
            <a:r>
              <a:rPr lang="en-US" u="none" baseline="0" dirty="0" smtClean="0">
                <a:latin typeface="Calibri" charset="0"/>
              </a:rPr>
              <a:t>* </a:t>
            </a:r>
            <a:r>
              <a:rPr lang="en-US" u="none" dirty="0" smtClean="0">
                <a:latin typeface="Calibri" charset="0"/>
              </a:rPr>
              <a:t>The claims made about these predictions are that the accuracy is within a factor of 2</a:t>
            </a:r>
            <a:r>
              <a:rPr lang="en-US" u="none" baseline="0" dirty="0" smtClean="0">
                <a:latin typeface="Calibri" charset="0"/>
              </a:rPr>
              <a:t> for *relative* translation rate.  </a:t>
            </a:r>
          </a:p>
          <a:p>
            <a:pPr marL="171450" indent="-171450" eaLnBrk="1" hangingPunct="1">
              <a:spcBef>
                <a:spcPct val="0"/>
              </a:spcBef>
              <a:buFont typeface="Arial" charset="0"/>
              <a:buChar char="•"/>
            </a:pPr>
            <a:r>
              <a:rPr lang="en-US" u="none" baseline="0" dirty="0" smtClean="0">
                <a:latin typeface="Calibri" charset="0"/>
              </a:rPr>
              <a:t>Note that it does not predict the absolute translation rate, and the actual rate would depend on growth conditions.  </a:t>
            </a:r>
          </a:p>
          <a:p>
            <a:pPr marL="171450" indent="-171450" eaLnBrk="1" hangingPunct="1">
              <a:spcBef>
                <a:spcPct val="0"/>
              </a:spcBef>
              <a:buFont typeface="Arial" charset="0"/>
              <a:buChar char="•"/>
            </a:pPr>
            <a:r>
              <a:rPr lang="en-US" u="none" baseline="0" dirty="0" smtClean="0">
                <a:latin typeface="Calibri" charset="0"/>
              </a:rPr>
              <a:t>The designs generated by RBS calculator are 5’ UTR sequences.  It will not, for example, suggest that you change the codon usage in the first few amino acids of a protein, and sometimes such mutations are what needs altering to make a protein express well.</a:t>
            </a:r>
          </a:p>
          <a:p>
            <a:pPr marL="171450" indent="-171450" eaLnBrk="1" hangingPunct="1">
              <a:spcBef>
                <a:spcPct val="0"/>
              </a:spcBef>
              <a:buFont typeface="Arial" charset="0"/>
              <a:buChar char="•"/>
            </a:pPr>
            <a:r>
              <a:rPr lang="en-US" u="none" baseline="0" dirty="0" smtClean="0">
                <a:latin typeface="Calibri" charset="0"/>
              </a:rPr>
              <a:t>The RBS calculator is the current state-of-the-art in predicting translation rates, but several attributes of the model could be expanded upon to increase its accuracy.  For example, the calculator assumes that translation initiation is under thermodynamic control and thus can be described by </a:t>
            </a:r>
            <a:r>
              <a:rPr lang="en-US" u="none" baseline="0" dirty="0" err="1" smtClean="0">
                <a:latin typeface="Calibri" charset="0"/>
              </a:rPr>
              <a:t>deltaG’s</a:t>
            </a:r>
            <a:r>
              <a:rPr lang="en-US" u="none" baseline="0" dirty="0" smtClean="0">
                <a:latin typeface="Calibri" charset="0"/>
              </a:rPr>
              <a:t>.  It is unclear whether a pseudo-equilibrium is ever achieved during translation and thus may actually be under kinetic control meaning that it would need to be described in terms of rate constants instead of </a:t>
            </a:r>
            <a:r>
              <a:rPr lang="en-US" u="none" baseline="0" dirty="0" err="1" smtClean="0">
                <a:latin typeface="Calibri" charset="0"/>
              </a:rPr>
              <a:t>equilibria</a:t>
            </a:r>
            <a:r>
              <a:rPr lang="en-US" u="none" baseline="0" dirty="0" smtClean="0">
                <a:latin typeface="Calibri" charset="0"/>
              </a:rPr>
              <a:t>.</a:t>
            </a:r>
          </a:p>
          <a:p>
            <a:pPr marL="171450" indent="-171450" eaLnBrk="1" hangingPunct="1">
              <a:spcBef>
                <a:spcPct val="0"/>
              </a:spcBef>
              <a:buFont typeface="Arial" charset="0"/>
              <a:buChar char="•"/>
            </a:pPr>
            <a:r>
              <a:rPr lang="en-US" u="none" baseline="0" dirty="0" smtClean="0">
                <a:latin typeface="Calibri" charset="0"/>
              </a:rPr>
              <a:t>Additionally, there could be higher refinement to the RNA secondary structure calculation.  Currently, it only takes into account the single “best hit” from </a:t>
            </a:r>
            <a:r>
              <a:rPr lang="en-US" u="none" baseline="0" dirty="0" err="1" smtClean="0">
                <a:latin typeface="Calibri" charset="0"/>
              </a:rPr>
              <a:t>mFOLD</a:t>
            </a:r>
            <a:r>
              <a:rPr lang="en-US" u="none" baseline="0" dirty="0" smtClean="0">
                <a:latin typeface="Calibri" charset="0"/>
              </a:rPr>
              <a:t>.  In practice, there could be 10 different structures all similarly populated, and an accurate prediction of the non-occluded fraction could require a description of the partition function for all distinct conformers.</a:t>
            </a:r>
          </a:p>
          <a:p>
            <a:pPr marL="171450" indent="-171450" eaLnBrk="1" hangingPunct="1">
              <a:spcBef>
                <a:spcPct val="0"/>
              </a:spcBef>
              <a:buFont typeface="Arial" charset="0"/>
              <a:buChar char="•"/>
            </a:pPr>
            <a:r>
              <a:rPr lang="en-US" u="none" baseline="0" dirty="0" smtClean="0">
                <a:latin typeface="Calibri" charset="0"/>
              </a:rPr>
              <a:t>The model also only deals with issues of secondary structure and interactions with the ribosome.  It does not take into account various proteins in the cell that could bind to and alter the conformation of the mRNA.  It also neglects the activity of </a:t>
            </a:r>
            <a:r>
              <a:rPr lang="en-US" u="none" baseline="0" dirty="0" err="1" smtClean="0">
                <a:latin typeface="Calibri" charset="0"/>
              </a:rPr>
              <a:t>RNAses</a:t>
            </a:r>
            <a:r>
              <a:rPr lang="en-US" u="none" baseline="0" dirty="0" smtClean="0">
                <a:latin typeface="Calibri" charset="0"/>
              </a:rPr>
              <a:t> that could cleave the RNA into different molecules.</a:t>
            </a:r>
          </a:p>
          <a:p>
            <a:pPr marL="171450" indent="-171450" eaLnBrk="1" hangingPunct="1">
              <a:spcBef>
                <a:spcPct val="0"/>
              </a:spcBef>
              <a:buFont typeface="Arial" charset="0"/>
              <a:buChar char="•"/>
            </a:pPr>
            <a:endParaRPr lang="en-US" u="none" baseline="0" dirty="0" smtClean="0">
              <a:latin typeface="Calibri" charset="0"/>
            </a:endParaRPr>
          </a:p>
          <a:p>
            <a:pPr marL="0" indent="0" eaLnBrk="1" hangingPunct="1">
              <a:spcBef>
                <a:spcPct val="0"/>
              </a:spcBef>
              <a:buFont typeface="Arial" charset="0"/>
              <a:buNone/>
            </a:pPr>
            <a:r>
              <a:rPr lang="en-US" u="none" baseline="0" dirty="0" smtClean="0">
                <a:latin typeface="Calibri" charset="0"/>
              </a:rPr>
              <a:t>These represent several ideas that have been proposed for how to optimize this algorithm, and ultimately what features are the right features to accurately model expression levels is something that will have to be demonstrated empirically.  The RBS calculator is the first attempt at assembling our biochemical knowledge about translation and encapsulating it in a software design tool, and this approach will continue to improve accuracy as the modeling is refined.</a:t>
            </a:r>
            <a:endParaRPr lang="en-US" u="none" dirty="0">
              <a:latin typeface="Calibri"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9F0B452-1BFB-0548-A08B-3E0C9D786CC6}" type="slidenum">
              <a:rPr lang="en-US">
                <a:solidFill>
                  <a:prstClr val="black"/>
                </a:solidFill>
                <a:latin typeface="Calibri" charset="0"/>
              </a:rPr>
              <a:pPr eaLnBrk="1" hangingPunct="1"/>
              <a:t>15</a:t>
            </a:fld>
            <a:endParaRPr lang="en-US">
              <a:solidFill>
                <a:prstClr val="black"/>
              </a:solidFill>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The challenge of reliably expressing proteins has been around for</a:t>
            </a:r>
            <a:r>
              <a:rPr lang="en-US" baseline="0" dirty="0" smtClean="0"/>
              <a:t> decades.  Because protein expression is a common activity in industry, there is a large driver for understanding the relationship between sequence and expression level. In recent years, the availability of GFP and the ability to synthesize gene-length DNAs at scale has led to a ‘big data’ approach to the problem.  I use this term ‘big data’ loosely.  As of yet, we aren’t dealing with terabyte-scale data in synthetic biology, but we would if we could.  The essential idea of these experiments is that a very large number of </a:t>
            </a:r>
            <a:r>
              <a:rPr lang="en-US" baseline="0" dirty="0" err="1" smtClean="0"/>
              <a:t>datapoints</a:t>
            </a:r>
            <a:r>
              <a:rPr lang="en-US" baseline="0" dirty="0" smtClean="0"/>
              <a:t> is collected, and then software is used to construct models that encapsulate the patterns present in this data.</a:t>
            </a:r>
            <a:endParaRPr lang="en-US" dirty="0" smtClean="0"/>
          </a:p>
        </p:txBody>
      </p:sp>
      <p:sp>
        <p:nvSpPr>
          <p:cNvPr id="4" name="Slide Number Placeholder 3"/>
          <p:cNvSpPr>
            <a:spLocks noGrp="1"/>
          </p:cNvSpPr>
          <p:nvPr>
            <p:ph type="sldNum" sz="quarter" idx="5"/>
          </p:nvPr>
        </p:nvSpPr>
        <p:spPr/>
        <p:txBody>
          <a:bodyPr/>
          <a:lstStyle/>
          <a:p>
            <a:pPr>
              <a:defRPr/>
            </a:pPr>
            <a:fld id="{707E80CA-CDFB-4360-9AF2-FA76EC54419B}" type="slidenum">
              <a:rPr lang="en-US">
                <a:solidFill>
                  <a:prstClr val="black"/>
                </a:solidFill>
              </a:rPr>
              <a:pPr>
                <a:defRPr/>
              </a:pPr>
              <a:t>16</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In this study,</a:t>
            </a:r>
            <a:r>
              <a:rPr lang="en-US" baseline="0" dirty="0" smtClean="0">
                <a:latin typeface="Calibri" charset="0"/>
              </a:rPr>
              <a:t> </a:t>
            </a:r>
            <a:r>
              <a:rPr lang="en-US" baseline="0" dirty="0" err="1" smtClean="0">
                <a:latin typeface="Calibri" charset="0"/>
              </a:rPr>
              <a:t>Plotkin</a:t>
            </a:r>
            <a:r>
              <a:rPr lang="en-US" baseline="0" dirty="0" smtClean="0">
                <a:latin typeface="Calibri" charset="0"/>
              </a:rPr>
              <a:t> and coworkers synthesize a large family of GFP genes and attempt to describe the observed variation in function to the sequence of each gene.</a:t>
            </a:r>
            <a:endParaRPr lang="en-US" dirty="0">
              <a:latin typeface="Calibri"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7A5532E-C4B0-5A4C-9599-C962C5CE73DE}" type="slidenum">
              <a:rPr lang="en-US">
                <a:solidFill>
                  <a:prstClr val="black"/>
                </a:solidFill>
                <a:latin typeface="Calibri" charset="0"/>
              </a:rPr>
              <a:pPr eaLnBrk="1" hangingPunct="1"/>
              <a:t>17</a:t>
            </a:fld>
            <a:endParaRPr lang="en-US">
              <a:solidFill>
                <a:prstClr val="black"/>
              </a:solidFill>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Since the time these slides were made, a second and</a:t>
            </a:r>
            <a:r>
              <a:rPr lang="en-US" baseline="0" dirty="0" smtClean="0">
                <a:latin typeface="Calibri" charset="0"/>
              </a:rPr>
              <a:t> more detailed study has been performed by Church and coworkers.  The conclusions are similar to the </a:t>
            </a:r>
            <a:r>
              <a:rPr lang="en-US" baseline="0" dirty="0" err="1" smtClean="0">
                <a:latin typeface="Calibri" charset="0"/>
              </a:rPr>
              <a:t>Plotkin</a:t>
            </a:r>
            <a:r>
              <a:rPr lang="en-US" baseline="0" dirty="0" smtClean="0">
                <a:latin typeface="Calibri" charset="0"/>
              </a:rPr>
              <a:t> study, but the refinement and techniques are more advanced.  I recommend that you read both papers.</a:t>
            </a:r>
            <a:endParaRPr lang="en-US" dirty="0">
              <a:latin typeface="Calibri"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7A5532E-C4B0-5A4C-9599-C962C5CE73DE}" type="slidenum">
              <a:rPr lang="en-US">
                <a:solidFill>
                  <a:prstClr val="black"/>
                </a:solidFill>
                <a:latin typeface="Calibri" charset="0"/>
              </a:rPr>
              <a:pPr eaLnBrk="1" hangingPunct="1"/>
              <a:t>18</a:t>
            </a:fld>
            <a:endParaRPr lang="en-US">
              <a:solidFill>
                <a:prstClr val="black"/>
              </a:solidFill>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In the </a:t>
            </a:r>
            <a:r>
              <a:rPr lang="en-US" dirty="0" err="1" smtClean="0">
                <a:latin typeface="Calibri" charset="0"/>
              </a:rPr>
              <a:t>Plotkin</a:t>
            </a:r>
            <a:r>
              <a:rPr lang="en-US" dirty="0" smtClean="0">
                <a:latin typeface="Calibri" charset="0"/>
              </a:rPr>
              <a:t> experiment, they synthesize 154</a:t>
            </a:r>
            <a:r>
              <a:rPr lang="en-US" baseline="0" dirty="0" smtClean="0">
                <a:latin typeface="Calibri" charset="0"/>
              </a:rPr>
              <a:t> variants of GFP in which each variant uses different codon usage at each position.  Thus, every one of these genes encodes the exact same protein sequence, but each one is encoded by a different DNA sequence.  They place each synthetic GFP gene under the control of either a T7 promoter or a </a:t>
            </a:r>
            <a:r>
              <a:rPr lang="en-US" baseline="0" dirty="0" err="1" smtClean="0">
                <a:latin typeface="Calibri" charset="0"/>
              </a:rPr>
              <a:t>Ptrc</a:t>
            </a:r>
            <a:r>
              <a:rPr lang="en-US" baseline="0" dirty="0" smtClean="0">
                <a:latin typeface="Calibri" charset="0"/>
              </a:rPr>
              <a:t> promoter.  Even though all these genes have the same regulation and encode the same protein, there is a 250-fold range in fluorescence activity amongst the constructs.  From a 50,000-foot view of this experiment, the most obvious take home point is that the diversity of expression levels in prokaryotes is as sensitive to codon usage as it is to upstream regulation.  Ribosome binding site libraries result in a very similar spectrum activity as do codon variation libraries, and thus either route is a means of adjusting gene expression levels in the cell.</a:t>
            </a:r>
            <a:endParaRPr lang="en-US" dirty="0">
              <a:latin typeface="Calibri"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A7E4781-144E-D743-8F4C-FCE02A3AA7BE}" type="slidenum">
              <a:rPr lang="en-US">
                <a:solidFill>
                  <a:prstClr val="black"/>
                </a:solidFill>
                <a:latin typeface="Calibri" charset="0"/>
              </a:rPr>
              <a:pPr eaLnBrk="1" hangingPunct="1"/>
              <a:t>19</a:t>
            </a:fld>
            <a:endParaRPr lang="en-US">
              <a:solidFill>
                <a:prstClr val="black"/>
              </a:solidFill>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just want to know the chemical structure of the protein product emerging from translation, the genetic code is sufficient to model the system.  However, often what we want</a:t>
            </a:r>
            <a:r>
              <a:rPr lang="en-US" baseline="0" dirty="0" smtClean="0"/>
              <a:t> to know quantitatively how much of that protein will get made in the cell, and for this we must somehow model translation.  This turns out to be quite challenging, </a:t>
            </a:r>
            <a:r>
              <a:rPr lang="en-US" dirty="0" smtClean="0"/>
              <a:t>but let’s start with the most basic model.</a:t>
            </a:r>
            <a:endParaRPr lang="en-US" dirty="0"/>
          </a:p>
        </p:txBody>
      </p:sp>
      <p:sp>
        <p:nvSpPr>
          <p:cNvPr id="4" name="Slide Number Placeholder 3"/>
          <p:cNvSpPr>
            <a:spLocks noGrp="1"/>
          </p:cNvSpPr>
          <p:nvPr>
            <p:ph type="sldNum" sz="quarter" idx="10"/>
          </p:nvPr>
        </p:nvSpPr>
        <p:spPr/>
        <p:txBody>
          <a:bodyPr/>
          <a:lstStyle/>
          <a:p>
            <a:fld id="{02BCD186-13D7-448E-9814-5988842B580F}" type="slidenum">
              <a:rPr lang="en-US" smtClean="0"/>
              <a:pPr/>
              <a:t>2</a:t>
            </a:fld>
            <a:endParaRPr lang="en-US"/>
          </a:p>
        </p:txBody>
      </p:sp>
    </p:spTree>
    <p:extLst>
      <p:ext uri="{BB962C8B-B14F-4D97-AF65-F5344CB8AC3E}">
        <p14:creationId xmlns:p14="http://schemas.microsoft.com/office/powerpoint/2010/main" val="1135548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The </a:t>
            </a:r>
            <a:r>
              <a:rPr lang="en-US" dirty="0" err="1" smtClean="0">
                <a:latin typeface="Calibri" charset="0"/>
              </a:rPr>
              <a:t>Plotkin</a:t>
            </a:r>
            <a:r>
              <a:rPr lang="en-US" dirty="0" smtClean="0">
                <a:latin typeface="Calibri" charset="0"/>
              </a:rPr>
              <a:t> study goes much further</a:t>
            </a:r>
            <a:r>
              <a:rPr lang="en-US" baseline="0" dirty="0" smtClean="0">
                <a:latin typeface="Calibri" charset="0"/>
              </a:rPr>
              <a:t> in terms of trying to explain the pattern of expression levels as they relate to the underlying sequence of each construct.  One very popular idea that is somewhat debunked by this study is that codon usage is a major determinant of expression level.  When you examine genome sequences and tabulate out how many times a genome uses each of the 64 codons, you find that codon usage is far from equal, and different in different kingdoms.</a:t>
            </a:r>
          </a:p>
          <a:p>
            <a:pPr eaLnBrk="1" hangingPunct="1">
              <a:spcBef>
                <a:spcPct val="0"/>
              </a:spcBef>
            </a:pPr>
            <a:r>
              <a:rPr lang="en-US" baseline="0" dirty="0" smtClean="0">
                <a:latin typeface="Calibri" charset="0"/>
              </a:rPr>
              <a:t>*</a:t>
            </a:r>
          </a:p>
          <a:p>
            <a:pPr eaLnBrk="1" hangingPunct="1">
              <a:spcBef>
                <a:spcPct val="0"/>
              </a:spcBef>
            </a:pPr>
            <a:r>
              <a:rPr lang="en-US" dirty="0" smtClean="0">
                <a:latin typeface="Calibri" charset="0"/>
              </a:rPr>
              <a:t>It is also well-established that codon usage in an organism is correlated with </a:t>
            </a:r>
            <a:r>
              <a:rPr lang="en-US" dirty="0" err="1" smtClean="0">
                <a:latin typeface="Calibri" charset="0"/>
              </a:rPr>
              <a:t>tRNA</a:t>
            </a:r>
            <a:r>
              <a:rPr lang="en-US" dirty="0" smtClean="0">
                <a:latin typeface="Calibri" charset="0"/>
              </a:rPr>
              <a:t> abundance.  For example, E. coli does not use the arginine codons AGA</a:t>
            </a:r>
            <a:r>
              <a:rPr lang="en-US" baseline="0" dirty="0" smtClean="0">
                <a:latin typeface="Calibri" charset="0"/>
              </a:rPr>
              <a:t> and AGG much and this correlates with the fact that the </a:t>
            </a:r>
            <a:r>
              <a:rPr lang="en-US" baseline="0" dirty="0" err="1" smtClean="0">
                <a:latin typeface="Calibri" charset="0"/>
              </a:rPr>
              <a:t>tRNA</a:t>
            </a:r>
            <a:r>
              <a:rPr lang="en-US" baseline="0" dirty="0" smtClean="0">
                <a:latin typeface="Calibri" charset="0"/>
              </a:rPr>
              <a:t> that decodes these codons is poorly expressed in the cell.</a:t>
            </a:r>
          </a:p>
          <a:p>
            <a:pPr eaLnBrk="1" hangingPunct="1">
              <a:spcBef>
                <a:spcPct val="0"/>
              </a:spcBef>
            </a:pPr>
            <a:r>
              <a:rPr lang="en-US" baseline="0" dirty="0" smtClean="0">
                <a:latin typeface="Calibri" charset="0"/>
              </a:rPr>
              <a:t>*</a:t>
            </a:r>
          </a:p>
          <a:p>
            <a:pPr eaLnBrk="1" hangingPunct="1">
              <a:spcBef>
                <a:spcPct val="0"/>
              </a:spcBef>
            </a:pPr>
            <a:r>
              <a:rPr lang="en-US" baseline="0" dirty="0" smtClean="0">
                <a:latin typeface="Calibri" charset="0"/>
              </a:rPr>
              <a:t>Anecdotally, if you overexpress these rare </a:t>
            </a:r>
            <a:r>
              <a:rPr lang="en-US" baseline="0" dirty="0" err="1" smtClean="0">
                <a:latin typeface="Calibri" charset="0"/>
              </a:rPr>
              <a:t>tRNAs</a:t>
            </a:r>
            <a:r>
              <a:rPr lang="en-US" baseline="0" dirty="0" smtClean="0">
                <a:latin typeface="Calibri" charset="0"/>
              </a:rPr>
              <a:t> in the cell you often can improve the expression of genes containing rare codons suggesting that codon usage may be a major determinant of gene expression.</a:t>
            </a:r>
          </a:p>
          <a:p>
            <a:pPr eaLnBrk="1" hangingPunct="1">
              <a:spcBef>
                <a:spcPct val="0"/>
              </a:spcBef>
            </a:pPr>
            <a:r>
              <a:rPr lang="en-US" baseline="0" dirty="0" smtClean="0">
                <a:latin typeface="Calibri" charset="0"/>
              </a:rPr>
              <a:t>*</a:t>
            </a:r>
          </a:p>
          <a:p>
            <a:pPr eaLnBrk="1" hangingPunct="1">
              <a:spcBef>
                <a:spcPct val="0"/>
              </a:spcBef>
            </a:pPr>
            <a:r>
              <a:rPr lang="en-US" baseline="0" dirty="0" smtClean="0">
                <a:latin typeface="Calibri" charset="0"/>
              </a:rPr>
              <a:t>The explanation for this would be that rare codons slow the rate of elongation during translation and thus the amount of product generated.</a:t>
            </a:r>
          </a:p>
          <a:p>
            <a:pPr eaLnBrk="1" hangingPunct="1">
              <a:spcBef>
                <a:spcPct val="0"/>
              </a:spcBef>
            </a:pPr>
            <a:r>
              <a:rPr lang="en-US" baseline="0" dirty="0" smtClean="0">
                <a:latin typeface="Calibri" charset="0"/>
              </a:rPr>
              <a:t>*</a:t>
            </a:r>
          </a:p>
          <a:p>
            <a:pPr eaLnBrk="1" hangingPunct="1">
              <a:spcBef>
                <a:spcPct val="0"/>
              </a:spcBef>
            </a:pPr>
            <a:r>
              <a:rPr lang="en-US" baseline="0" dirty="0" smtClean="0">
                <a:latin typeface="Calibri" charset="0"/>
              </a:rPr>
              <a:t>The CAI is a value readily calculated for a particular codon sequence.  It has values between 0 and 1.  It is defined as the geometric mean of the weight </a:t>
            </a:r>
            <a:r>
              <a:rPr lang="en-US" baseline="0" dirty="0" err="1" smtClean="0">
                <a:latin typeface="Calibri" charset="0"/>
              </a:rPr>
              <a:t>asssociated</a:t>
            </a:r>
            <a:r>
              <a:rPr lang="en-US" baseline="0" dirty="0" smtClean="0">
                <a:latin typeface="Calibri" charset="0"/>
              </a:rPr>
              <a:t> to each codon over the length of an open reading frame.  It is a measure of the bias towards commonly-used codons.  It does not take into account the location of the rare codons in the sequence, but simply the count of each type of codon and the frequency of that codon in the organism.</a:t>
            </a:r>
          </a:p>
          <a:p>
            <a:pPr eaLnBrk="1" hangingPunct="1">
              <a:spcBef>
                <a:spcPct val="0"/>
              </a:spcBef>
            </a:pPr>
            <a:r>
              <a:rPr lang="en-US" baseline="0" dirty="0" smtClean="0">
                <a:latin typeface="Calibri" charset="0"/>
              </a:rPr>
              <a:t>*</a:t>
            </a:r>
          </a:p>
          <a:p>
            <a:pPr eaLnBrk="1" hangingPunct="1">
              <a:spcBef>
                <a:spcPct val="0"/>
              </a:spcBef>
            </a:pPr>
            <a:r>
              <a:rPr lang="en-US" baseline="0" dirty="0" smtClean="0">
                <a:latin typeface="Calibri" charset="0"/>
              </a:rPr>
              <a:t>Surprisingly, </a:t>
            </a:r>
            <a:r>
              <a:rPr lang="en-US" baseline="0" dirty="0" err="1" smtClean="0">
                <a:latin typeface="Calibri" charset="0"/>
              </a:rPr>
              <a:t>Plotkin</a:t>
            </a:r>
            <a:r>
              <a:rPr lang="en-US" baseline="0" dirty="0" smtClean="0">
                <a:latin typeface="Calibri" charset="0"/>
              </a:rPr>
              <a:t> shows that this CAI index does not correlate well with observed expression level.  They try to correlate the full-length CAI, the CAI for just the first 42 </a:t>
            </a:r>
            <a:r>
              <a:rPr lang="en-US" baseline="0" dirty="0" err="1" smtClean="0">
                <a:latin typeface="Calibri" charset="0"/>
              </a:rPr>
              <a:t>bp</a:t>
            </a:r>
            <a:r>
              <a:rPr lang="en-US" baseline="0" dirty="0" smtClean="0">
                <a:latin typeface="Calibri" charset="0"/>
              </a:rPr>
              <a:t>, or the number of really rare codons, and none of these statistically correlates with their data.  This result is somewhat surprising, and superficially it seems in conflict with the frequently-encountered observation that </a:t>
            </a:r>
            <a:r>
              <a:rPr lang="en-US" baseline="0" dirty="0" err="1" smtClean="0">
                <a:latin typeface="Calibri" charset="0"/>
              </a:rPr>
              <a:t>tRNA</a:t>
            </a:r>
            <a:r>
              <a:rPr lang="en-US" baseline="0" dirty="0" smtClean="0">
                <a:latin typeface="Calibri" charset="0"/>
              </a:rPr>
              <a:t> overexpression improves yield.  One potential explanation is that slow codons are tolerated in some regions of the mRNA and not others, and we can only understand this by modeling the stochastic kinetics of the elongation process.</a:t>
            </a:r>
            <a:endParaRPr lang="en-US" dirty="0">
              <a:latin typeface="Calibri"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6BAADBF-C154-8941-9F34-A1208B5BF277}" type="slidenum">
              <a:rPr lang="en-US">
                <a:solidFill>
                  <a:prstClr val="black"/>
                </a:solidFill>
                <a:latin typeface="Calibri" charset="0"/>
              </a:rPr>
              <a:pPr eaLnBrk="1" hangingPunct="1"/>
              <a:t>21</a:t>
            </a:fld>
            <a:endParaRPr lang="en-US">
              <a:solidFill>
                <a:prstClr val="black"/>
              </a:solidFill>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indent="0" fontAlgn="base">
              <a:spcBef>
                <a:spcPct val="0"/>
              </a:spcBef>
              <a:spcAft>
                <a:spcPct val="0"/>
              </a:spcAft>
              <a:buFont typeface="Wingdings" charset="0"/>
              <a:buNone/>
            </a:pPr>
            <a:r>
              <a:rPr lang="en-US" dirty="0" smtClean="0">
                <a:solidFill>
                  <a:srgbClr val="262626"/>
                </a:solidFill>
                <a:latin typeface="Arial" charset="0"/>
                <a:ea typeface="ＭＳ Ｐゴシック" charset="0"/>
                <a:cs typeface="Arial" charset="0"/>
              </a:rPr>
              <a:t>Of the algorithms chosen, no one parameter</a:t>
            </a:r>
            <a:r>
              <a:rPr lang="en-US" baseline="0" dirty="0" smtClean="0">
                <a:solidFill>
                  <a:srgbClr val="262626"/>
                </a:solidFill>
                <a:latin typeface="Arial" charset="0"/>
                <a:ea typeface="ＭＳ Ｐゴシック" charset="0"/>
                <a:cs typeface="Arial" charset="0"/>
              </a:rPr>
              <a:t> predicts a majority of the observed variation.  However, secondary structure in the 5’ end of the mRNA turns out to be one major determinant.</a:t>
            </a:r>
          </a:p>
          <a:p>
            <a:pPr marL="0" indent="0" fontAlgn="base">
              <a:spcBef>
                <a:spcPct val="0"/>
              </a:spcBef>
              <a:spcAft>
                <a:spcPct val="0"/>
              </a:spcAft>
              <a:buFont typeface="Wingdings" charset="0"/>
              <a:buNone/>
            </a:pPr>
            <a:endParaRPr lang="en-US" dirty="0" smtClean="0">
              <a:solidFill>
                <a:srgbClr val="262626"/>
              </a:solidFill>
              <a:latin typeface="Arial" charset="0"/>
              <a:ea typeface="ＭＳ Ｐゴシック" charset="0"/>
              <a:cs typeface="Arial" charset="0"/>
            </a:endParaRPr>
          </a:p>
          <a:p>
            <a:pPr marL="457200" indent="-457200" fontAlgn="base">
              <a:spcBef>
                <a:spcPct val="0"/>
              </a:spcBef>
              <a:spcAft>
                <a:spcPct val="0"/>
              </a:spcAft>
              <a:buFont typeface="Wingdings" charset="0"/>
              <a:buChar char="§"/>
            </a:pPr>
            <a:r>
              <a:rPr lang="en-US" dirty="0" smtClean="0">
                <a:solidFill>
                  <a:srgbClr val="262626"/>
                </a:solidFill>
                <a:latin typeface="Arial" charset="0"/>
                <a:ea typeface="ＭＳ Ｐゴシック" charset="0"/>
                <a:cs typeface="Arial" charset="0"/>
              </a:rPr>
              <a:t>When they do secondary structure prediction to the entire</a:t>
            </a:r>
            <a:r>
              <a:rPr lang="en-US" baseline="0" dirty="0" smtClean="0">
                <a:solidFill>
                  <a:srgbClr val="262626"/>
                </a:solidFill>
                <a:latin typeface="Arial" charset="0"/>
                <a:ea typeface="ＭＳ Ｐゴシック" charset="0"/>
                <a:cs typeface="Arial" charset="0"/>
              </a:rPr>
              <a:t> mRNA molecule, </a:t>
            </a:r>
            <a:r>
              <a:rPr lang="en-US" dirty="0" smtClean="0">
                <a:solidFill>
                  <a:srgbClr val="262626"/>
                </a:solidFill>
                <a:latin typeface="Arial" charset="0"/>
                <a:ea typeface="ＭＳ Ｐゴシック" charset="0"/>
                <a:cs typeface="Arial" charset="0"/>
              </a:rPr>
              <a:t>that folding energy does</a:t>
            </a:r>
            <a:r>
              <a:rPr lang="en-US" baseline="0" dirty="0" smtClean="0">
                <a:solidFill>
                  <a:srgbClr val="262626"/>
                </a:solidFill>
                <a:latin typeface="Arial" charset="0"/>
                <a:ea typeface="ＭＳ Ｐゴシック" charset="0"/>
                <a:cs typeface="Arial" charset="0"/>
              </a:rPr>
              <a:t> </a:t>
            </a:r>
            <a:r>
              <a:rPr lang="en-US" dirty="0" smtClean="0">
                <a:solidFill>
                  <a:srgbClr val="262626"/>
                </a:solidFill>
                <a:latin typeface="Arial" charset="0"/>
                <a:ea typeface="ＭＳ Ｐゴシック" charset="0"/>
                <a:cs typeface="Arial" charset="0"/>
              </a:rPr>
              <a:t>not significantly correlated with fluorescence</a:t>
            </a:r>
          </a:p>
          <a:p>
            <a:pPr marL="457200" indent="-457200" fontAlgn="base">
              <a:spcBef>
                <a:spcPct val="0"/>
              </a:spcBef>
              <a:spcAft>
                <a:spcPct val="0"/>
              </a:spcAft>
              <a:buFont typeface="Wingdings" charset="0"/>
              <a:buChar char="§"/>
            </a:pPr>
            <a:r>
              <a:rPr lang="en-US" dirty="0" smtClean="0">
                <a:solidFill>
                  <a:srgbClr val="262626"/>
                </a:solidFill>
                <a:latin typeface="Arial" charset="0"/>
                <a:ea typeface="ＭＳ Ｐゴシック" charset="0"/>
                <a:cs typeface="Arial" charset="0"/>
              </a:rPr>
              <a:t>If they limit the calculation</a:t>
            </a:r>
            <a:r>
              <a:rPr lang="en-US" baseline="0" dirty="0" smtClean="0">
                <a:solidFill>
                  <a:srgbClr val="262626"/>
                </a:solidFill>
                <a:latin typeface="Arial" charset="0"/>
                <a:ea typeface="ＭＳ Ｐゴシック" charset="0"/>
                <a:cs typeface="Arial" charset="0"/>
              </a:rPr>
              <a:t> to the first </a:t>
            </a:r>
            <a:r>
              <a:rPr lang="en-US" dirty="0" smtClean="0">
                <a:solidFill>
                  <a:srgbClr val="262626"/>
                </a:solidFill>
                <a:latin typeface="Arial" charset="0"/>
                <a:ea typeface="ＭＳ Ｐゴシック" charset="0"/>
                <a:cs typeface="Arial" charset="0"/>
              </a:rPr>
              <a:t>third of the mRNA, they see a strong correlation with fluorescence values</a:t>
            </a:r>
          </a:p>
          <a:p>
            <a:pPr marL="457200" indent="-457200" fontAlgn="base">
              <a:spcBef>
                <a:spcPct val="0"/>
              </a:spcBef>
              <a:spcAft>
                <a:spcPct val="0"/>
              </a:spcAft>
              <a:buFont typeface="Wingdings" charset="0"/>
              <a:buChar char="§"/>
            </a:pPr>
            <a:r>
              <a:rPr lang="en-US" dirty="0" smtClean="0">
                <a:solidFill>
                  <a:prstClr val="black"/>
                </a:solidFill>
                <a:latin typeface="Arial" charset="0"/>
                <a:ea typeface="ＭＳ Ｐゴシック" charset="0"/>
                <a:cs typeface="Arial" charset="0"/>
              </a:rPr>
              <a:t>And this is most pronounced when the algorithm is applied</a:t>
            </a:r>
            <a:r>
              <a:rPr lang="en-US" baseline="0" dirty="0" smtClean="0">
                <a:solidFill>
                  <a:prstClr val="black"/>
                </a:solidFill>
                <a:latin typeface="Arial" charset="0"/>
                <a:ea typeface="ＭＳ Ｐゴシック" charset="0"/>
                <a:cs typeface="Arial" charset="0"/>
              </a:rPr>
              <a:t> to the </a:t>
            </a:r>
            <a:r>
              <a:rPr lang="en-US" dirty="0" smtClean="0">
                <a:solidFill>
                  <a:prstClr val="black"/>
                </a:solidFill>
                <a:latin typeface="Arial" charset="0"/>
                <a:ea typeface="ＭＳ Ｐゴシック" charset="0"/>
                <a:cs typeface="Arial" charset="0"/>
              </a:rPr>
              <a:t>region from–4 to +37 relative to start codon.</a:t>
            </a:r>
            <a:r>
              <a:rPr lang="en-US" baseline="0" dirty="0" smtClean="0">
                <a:solidFill>
                  <a:prstClr val="black"/>
                </a:solidFill>
                <a:latin typeface="Arial" charset="0"/>
                <a:ea typeface="ＭＳ Ｐゴシック" charset="0"/>
                <a:cs typeface="Arial" charset="0"/>
              </a:rPr>
              <a:t>  It can account for </a:t>
            </a:r>
            <a:r>
              <a:rPr lang="en-US" dirty="0" smtClean="0">
                <a:solidFill>
                  <a:prstClr val="black"/>
                </a:solidFill>
                <a:latin typeface="Arial" charset="0"/>
                <a:ea typeface="ＭＳ Ｐゴシック" charset="0"/>
                <a:cs typeface="Arial" charset="0"/>
              </a:rPr>
              <a:t>44% of the variation based on T7 promoter set</a:t>
            </a:r>
          </a:p>
          <a:p>
            <a:pPr marL="457200" indent="-457200" fontAlgn="base">
              <a:spcBef>
                <a:spcPct val="0"/>
              </a:spcBef>
              <a:spcAft>
                <a:spcPct val="0"/>
              </a:spcAft>
              <a:buFont typeface="Wingdings" charset="0"/>
              <a:buChar char="§"/>
            </a:pPr>
            <a:r>
              <a:rPr lang="en-US" dirty="0" smtClean="0">
                <a:solidFill>
                  <a:prstClr val="black"/>
                </a:solidFill>
                <a:latin typeface="Arial" charset="0"/>
                <a:ea typeface="ＭＳ Ｐゴシック" charset="0"/>
                <a:cs typeface="Arial" charset="0"/>
              </a:rPr>
              <a:t>For </a:t>
            </a:r>
            <a:r>
              <a:rPr lang="en-US" dirty="0" err="1" smtClean="0">
                <a:solidFill>
                  <a:prstClr val="black"/>
                </a:solidFill>
                <a:latin typeface="Arial" charset="0"/>
                <a:ea typeface="ＭＳ Ｐゴシック" charset="0"/>
                <a:cs typeface="Arial" charset="0"/>
              </a:rPr>
              <a:t>Ptrc</a:t>
            </a:r>
            <a:r>
              <a:rPr lang="en-US" dirty="0" smtClean="0">
                <a:solidFill>
                  <a:prstClr val="black"/>
                </a:solidFill>
                <a:latin typeface="Arial" charset="0"/>
                <a:ea typeface="ＭＳ Ｐゴシック" charset="0"/>
                <a:cs typeface="Arial" charset="0"/>
              </a:rPr>
              <a:t> set, it explains 57% of variation</a:t>
            </a:r>
          </a:p>
          <a:p>
            <a:pPr marL="457200" indent="-457200" fontAlgn="base">
              <a:spcBef>
                <a:spcPct val="0"/>
              </a:spcBef>
              <a:spcAft>
                <a:spcPct val="0"/>
              </a:spcAft>
              <a:buFont typeface="Wingdings" charset="0"/>
              <a:buChar char="§"/>
            </a:pPr>
            <a:r>
              <a:rPr lang="en-US" dirty="0" smtClean="0">
                <a:solidFill>
                  <a:srgbClr val="262626"/>
                </a:solidFill>
                <a:latin typeface="Arial" charset="0"/>
                <a:ea typeface="ＭＳ Ｐゴシック" charset="0"/>
                <a:cs typeface="Arial" charset="0"/>
              </a:rPr>
              <a:t>That is</a:t>
            </a:r>
            <a:r>
              <a:rPr lang="en-US" baseline="0" dirty="0" smtClean="0">
                <a:solidFill>
                  <a:srgbClr val="262626"/>
                </a:solidFill>
                <a:latin typeface="Arial" charset="0"/>
                <a:ea typeface="ＭＳ Ｐゴシック" charset="0"/>
                <a:cs typeface="Arial" charset="0"/>
              </a:rPr>
              <a:t> the </a:t>
            </a:r>
            <a:r>
              <a:rPr lang="en-US" dirty="0" smtClean="0">
                <a:solidFill>
                  <a:srgbClr val="262626"/>
                </a:solidFill>
                <a:latin typeface="Arial" charset="0"/>
                <a:ea typeface="ＭＳ Ｐゴシック" charset="0"/>
                <a:cs typeface="Arial" charset="0"/>
              </a:rPr>
              <a:t>region encapsulated within the RBS calculator</a:t>
            </a:r>
            <a:r>
              <a:rPr lang="ja-JP" altLang="en-US" dirty="0" smtClean="0">
                <a:solidFill>
                  <a:srgbClr val="262626"/>
                </a:solidFill>
                <a:latin typeface="Arial" charset="0"/>
                <a:ea typeface="ＭＳ Ｐゴシック" charset="0"/>
                <a:cs typeface="Arial" charset="0"/>
              </a:rPr>
              <a:t>’</a:t>
            </a:r>
            <a:r>
              <a:rPr lang="en-US" dirty="0" smtClean="0">
                <a:solidFill>
                  <a:srgbClr val="262626"/>
                </a:solidFill>
                <a:latin typeface="Arial" charset="0"/>
                <a:ea typeface="ＭＳ Ｐゴシック" charset="0"/>
                <a:cs typeface="Arial" charset="0"/>
              </a:rPr>
              <a:t>s </a:t>
            </a:r>
            <a:r>
              <a:rPr lang="en-US" dirty="0" smtClean="0">
                <a:solidFill>
                  <a:srgbClr val="262626"/>
                </a:solidFill>
                <a:latin typeface="Symbol" charset="0"/>
                <a:ea typeface="ＭＳ Ｐゴシック" charset="0"/>
                <a:cs typeface="Arial" charset="0"/>
              </a:rPr>
              <a:t>D</a:t>
            </a:r>
            <a:r>
              <a:rPr lang="en-US" dirty="0" smtClean="0">
                <a:solidFill>
                  <a:srgbClr val="262626"/>
                </a:solidFill>
                <a:latin typeface="Arial" charset="0"/>
                <a:ea typeface="ＭＳ Ｐゴシック" charset="0"/>
                <a:cs typeface="Arial" charset="0"/>
              </a:rPr>
              <a:t>G</a:t>
            </a:r>
            <a:r>
              <a:rPr lang="en-US" baseline="-25000" dirty="0" smtClean="0">
                <a:solidFill>
                  <a:srgbClr val="262626"/>
                </a:solidFill>
                <a:latin typeface="Arial" charset="0"/>
                <a:ea typeface="ＭＳ Ｐゴシック" charset="0"/>
                <a:cs typeface="Arial" charset="0"/>
              </a:rPr>
              <a:t>RNA</a:t>
            </a:r>
            <a:r>
              <a:rPr lang="en-US" dirty="0" smtClean="0">
                <a:solidFill>
                  <a:srgbClr val="262626"/>
                </a:solidFill>
                <a:latin typeface="Arial" charset="0"/>
                <a:ea typeface="ＭＳ Ｐゴシック" charset="0"/>
                <a:cs typeface="Arial" charset="0"/>
              </a:rPr>
              <a:t> calculation, but it </a:t>
            </a:r>
            <a:r>
              <a:rPr lang="en-US" dirty="0" err="1" smtClean="0">
                <a:solidFill>
                  <a:srgbClr val="262626"/>
                </a:solidFill>
                <a:latin typeface="Arial" charset="0"/>
                <a:ea typeface="ＭＳ Ｐゴシック" charset="0"/>
                <a:cs typeface="Arial" charset="0"/>
              </a:rPr>
              <a:t>isn</a:t>
            </a:r>
            <a:r>
              <a:rPr lang="ja-JP" altLang="en-US" dirty="0" smtClean="0">
                <a:solidFill>
                  <a:srgbClr val="262626"/>
                </a:solidFill>
                <a:latin typeface="Arial" charset="0"/>
                <a:ea typeface="ＭＳ Ｐゴシック" charset="0"/>
                <a:cs typeface="Arial" charset="0"/>
              </a:rPr>
              <a:t>’</a:t>
            </a:r>
            <a:r>
              <a:rPr lang="en-US" dirty="0" smtClean="0">
                <a:solidFill>
                  <a:srgbClr val="262626"/>
                </a:solidFill>
                <a:latin typeface="Arial" charset="0"/>
                <a:ea typeface="ＭＳ Ｐゴシック" charset="0"/>
                <a:cs typeface="Arial" charset="0"/>
              </a:rPr>
              <a:t>t altered by the design algorithm</a:t>
            </a: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6ADACC4-3CA0-2D4E-ADED-4E09610C88F8}" type="slidenum">
              <a:rPr lang="en-US">
                <a:solidFill>
                  <a:prstClr val="black"/>
                </a:solidFill>
                <a:latin typeface="Calibri" charset="0"/>
              </a:rPr>
              <a:pPr eaLnBrk="1" hangingPunct="1"/>
              <a:t>22</a:t>
            </a:fld>
            <a:endParaRPr lang="en-US">
              <a:solidFill>
                <a:prstClr val="black"/>
              </a:solidFill>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indent="0" fontAlgn="base">
              <a:spcBef>
                <a:spcPct val="0"/>
              </a:spcBef>
              <a:spcAft>
                <a:spcPct val="0"/>
              </a:spcAft>
              <a:buFont typeface="Wingdings" charset="0"/>
              <a:buNone/>
            </a:pPr>
            <a:endParaRPr lang="en-US" dirty="0" smtClean="0">
              <a:solidFill>
                <a:srgbClr val="262626"/>
              </a:solidFill>
              <a:latin typeface="Arial" charset="0"/>
              <a:ea typeface="ＭＳ Ｐゴシック" charset="0"/>
              <a:cs typeface="Arial" charset="0"/>
            </a:endParaRPr>
          </a:p>
          <a:p>
            <a:pPr marL="457200" indent="-457200" fontAlgn="base">
              <a:spcBef>
                <a:spcPct val="0"/>
              </a:spcBef>
              <a:spcAft>
                <a:spcPct val="0"/>
              </a:spcAft>
              <a:buFont typeface="Wingdings" charset="0"/>
              <a:buChar char="§"/>
            </a:pPr>
            <a:r>
              <a:rPr lang="en-US" dirty="0" smtClean="0">
                <a:solidFill>
                  <a:srgbClr val="262626"/>
                </a:solidFill>
                <a:latin typeface="Arial" charset="0"/>
                <a:ea typeface="ＭＳ Ｐゴシック" charset="0"/>
                <a:cs typeface="Arial" charset="0"/>
              </a:rPr>
              <a:t>They also examine </a:t>
            </a:r>
            <a:r>
              <a:rPr lang="en-US" dirty="0" smtClean="0">
                <a:solidFill>
                  <a:prstClr val="black"/>
                </a:solidFill>
                <a:latin typeface="Arial" charset="0"/>
                <a:ea typeface="ＭＳ Ｐゴシック" charset="0"/>
                <a:cs typeface="Arial" charset="0"/>
              </a:rPr>
              <a:t>predicted transcription termination, global GC content, length of the longest rare-codon stretch and all can explain</a:t>
            </a:r>
            <a:r>
              <a:rPr lang="en-US" baseline="0" dirty="0" smtClean="0">
                <a:solidFill>
                  <a:prstClr val="black"/>
                </a:solidFill>
                <a:latin typeface="Arial" charset="0"/>
                <a:ea typeface="ＭＳ Ｐゴシック" charset="0"/>
                <a:cs typeface="Arial" charset="0"/>
              </a:rPr>
              <a:t> </a:t>
            </a:r>
            <a:r>
              <a:rPr lang="en-US" dirty="0" smtClean="0">
                <a:solidFill>
                  <a:prstClr val="black"/>
                </a:solidFill>
                <a:latin typeface="Arial" charset="0"/>
                <a:ea typeface="ＭＳ Ｐゴシック" charset="0"/>
                <a:cs typeface="Arial" charset="0"/>
              </a:rPr>
              <a:t>some small component of the variability</a:t>
            </a:r>
          </a:p>
          <a:p>
            <a:pPr marL="457200" indent="-457200" fontAlgn="base">
              <a:spcBef>
                <a:spcPct val="0"/>
              </a:spcBef>
              <a:spcAft>
                <a:spcPct val="0"/>
              </a:spcAft>
              <a:buFont typeface="Wingdings" charset="0"/>
              <a:buChar char="§"/>
            </a:pPr>
            <a:r>
              <a:rPr lang="en-US" dirty="0" smtClean="0">
                <a:solidFill>
                  <a:prstClr val="black"/>
                </a:solidFill>
                <a:latin typeface="Arial" charset="0"/>
                <a:ea typeface="ＭＳ Ｐゴシック" charset="0"/>
                <a:cs typeface="Arial" charset="0"/>
              </a:rPr>
              <a:t>Their study also looked at </a:t>
            </a:r>
            <a:r>
              <a:rPr lang="en-US" dirty="0" err="1" smtClean="0">
                <a:solidFill>
                  <a:prstClr val="black"/>
                </a:solidFill>
                <a:latin typeface="Arial" charset="0"/>
                <a:ea typeface="ＭＳ Ｐゴシック" charset="0"/>
                <a:cs typeface="Arial" charset="0"/>
              </a:rPr>
              <a:t>RNAse</a:t>
            </a:r>
            <a:r>
              <a:rPr lang="en-US" dirty="0" smtClean="0">
                <a:solidFill>
                  <a:prstClr val="black"/>
                </a:solidFill>
                <a:latin typeface="Arial" charset="0"/>
                <a:ea typeface="ＭＳ Ｐゴシック" charset="0"/>
                <a:cs typeface="Arial" charset="0"/>
              </a:rPr>
              <a:t> sites.  For example, the</a:t>
            </a:r>
            <a:r>
              <a:rPr lang="en-US" baseline="0" dirty="0" smtClean="0">
                <a:solidFill>
                  <a:prstClr val="black"/>
                </a:solidFill>
                <a:latin typeface="Arial" charset="0"/>
                <a:ea typeface="ＭＳ Ｐゴシック" charset="0"/>
                <a:cs typeface="Arial" charset="0"/>
              </a:rPr>
              <a:t> </a:t>
            </a:r>
            <a:r>
              <a:rPr lang="en-US" dirty="0" smtClean="0">
                <a:solidFill>
                  <a:prstClr val="black"/>
                </a:solidFill>
                <a:latin typeface="Arial" charset="0"/>
                <a:ea typeface="ＭＳ Ｐゴシック" charset="0"/>
                <a:cs typeface="Arial" charset="0"/>
              </a:rPr>
              <a:t>number of predicted </a:t>
            </a:r>
            <a:r>
              <a:rPr lang="en-US" dirty="0" err="1" smtClean="0">
                <a:solidFill>
                  <a:prstClr val="black"/>
                </a:solidFill>
                <a:latin typeface="Arial" charset="0"/>
                <a:ea typeface="ＭＳ Ｐゴシック" charset="0"/>
                <a:cs typeface="Arial" charset="0"/>
              </a:rPr>
              <a:t>ribonuclease</a:t>
            </a:r>
            <a:r>
              <a:rPr lang="en-US" dirty="0" smtClean="0">
                <a:solidFill>
                  <a:prstClr val="black"/>
                </a:solidFill>
                <a:latin typeface="Arial" charset="0"/>
                <a:ea typeface="ＭＳ Ｐゴシック" charset="0"/>
                <a:cs typeface="Arial" charset="0"/>
              </a:rPr>
              <a:t> (</a:t>
            </a:r>
            <a:r>
              <a:rPr lang="en-US" dirty="0" err="1" smtClean="0">
                <a:solidFill>
                  <a:prstClr val="black"/>
                </a:solidFill>
                <a:latin typeface="Arial" charset="0"/>
                <a:ea typeface="ＭＳ Ｐゴシック" charset="0"/>
                <a:cs typeface="Arial" charset="0"/>
              </a:rPr>
              <a:t>RNase</a:t>
            </a:r>
            <a:r>
              <a:rPr lang="en-US" dirty="0" smtClean="0">
                <a:solidFill>
                  <a:prstClr val="black"/>
                </a:solidFill>
                <a:latin typeface="Arial" charset="0"/>
                <a:ea typeface="ＭＳ Ｐゴシック" charset="0"/>
                <a:cs typeface="Arial" charset="0"/>
              </a:rPr>
              <a:t>) E cleavage sites predicts 4.7% of variation</a:t>
            </a:r>
          </a:p>
          <a:p>
            <a:pPr marL="457200" indent="-457200" fontAlgn="base">
              <a:spcBef>
                <a:spcPct val="0"/>
              </a:spcBef>
              <a:spcAft>
                <a:spcPct val="0"/>
              </a:spcAft>
              <a:buFont typeface="Wingdings" charset="0"/>
              <a:buChar char="§"/>
            </a:pPr>
            <a:r>
              <a:rPr lang="en-US" dirty="0" smtClean="0">
                <a:solidFill>
                  <a:prstClr val="black"/>
                </a:solidFill>
                <a:latin typeface="Arial" charset="0"/>
                <a:ea typeface="ＭＳ Ｐゴシック" charset="0"/>
                <a:cs typeface="Arial" charset="0"/>
              </a:rPr>
              <a:t>They also looked at the mRNA levels, and surprisingly they have about 1/3 the variation of </a:t>
            </a:r>
            <a:r>
              <a:rPr lang="en-US" dirty="0" err="1" smtClean="0">
                <a:solidFill>
                  <a:prstClr val="black"/>
                </a:solidFill>
                <a:latin typeface="Arial" charset="0"/>
                <a:ea typeface="ＭＳ Ｐゴシック" charset="0"/>
                <a:cs typeface="Arial" charset="0"/>
              </a:rPr>
              <a:t>fluorescense</a:t>
            </a:r>
            <a:r>
              <a:rPr lang="en-US" dirty="0" smtClean="0">
                <a:solidFill>
                  <a:prstClr val="black"/>
                </a:solidFill>
                <a:latin typeface="Arial" charset="0"/>
                <a:ea typeface="ＭＳ Ｐゴシック" charset="0"/>
                <a:cs typeface="Arial" charset="0"/>
              </a:rPr>
              <a:t> levels.  Considering that all these mRNAs are generated from the same promoter, this observation is somewhat</a:t>
            </a:r>
            <a:r>
              <a:rPr lang="en-US" baseline="0" dirty="0" smtClean="0">
                <a:solidFill>
                  <a:prstClr val="black"/>
                </a:solidFill>
                <a:latin typeface="Arial" charset="0"/>
                <a:ea typeface="ＭＳ Ｐゴシック" charset="0"/>
                <a:cs typeface="Arial" charset="0"/>
              </a:rPr>
              <a:t> surprising and suggests that translation and transcription may be more coupled than is commonly assumed.</a:t>
            </a:r>
            <a:endParaRPr lang="en-US" dirty="0" smtClean="0">
              <a:solidFill>
                <a:srgbClr val="262626"/>
              </a:solidFill>
              <a:latin typeface="Arial" charset="0"/>
              <a:ea typeface="ＭＳ Ｐゴシック" charset="0"/>
              <a:cs typeface="Arial" charset="0"/>
            </a:endParaRPr>
          </a:p>
          <a:p>
            <a:pPr marL="0" indent="0" fontAlgn="base">
              <a:spcBef>
                <a:spcPct val="0"/>
              </a:spcBef>
              <a:spcAft>
                <a:spcPct val="0"/>
              </a:spcAft>
              <a:buFont typeface="Wingdings" charset="0"/>
              <a:buNone/>
            </a:pPr>
            <a:endParaRPr lang="en-US" dirty="0" smtClean="0">
              <a:solidFill>
                <a:prstClr val="black"/>
              </a:solidFill>
              <a:latin typeface="Arial" charset="0"/>
              <a:ea typeface="ＭＳ Ｐゴシック" charset="0"/>
              <a:cs typeface="Arial" charset="0"/>
            </a:endParaRPr>
          </a:p>
          <a:p>
            <a:pPr marL="0" indent="0" fontAlgn="base">
              <a:spcBef>
                <a:spcPct val="0"/>
              </a:spcBef>
              <a:spcAft>
                <a:spcPct val="0"/>
              </a:spcAft>
              <a:buFont typeface="Wingdings" charset="0"/>
              <a:buNone/>
            </a:pPr>
            <a:r>
              <a:rPr lang="en-US" dirty="0" smtClean="0">
                <a:solidFill>
                  <a:srgbClr val="262626"/>
                </a:solidFill>
                <a:latin typeface="Arial" charset="0"/>
                <a:ea typeface="ＭＳ Ｐゴシック" charset="0"/>
                <a:cs typeface="Arial" charset="0"/>
              </a:rPr>
              <a:t>In general, the take home point is that many different attributes</a:t>
            </a:r>
            <a:r>
              <a:rPr lang="en-US" baseline="0" dirty="0" smtClean="0">
                <a:solidFill>
                  <a:srgbClr val="262626"/>
                </a:solidFill>
                <a:latin typeface="Arial" charset="0"/>
                <a:ea typeface="ＭＳ Ｐゴシック" charset="0"/>
                <a:cs typeface="Arial" charset="0"/>
              </a:rPr>
              <a:t> of the mRNA structure end up influencing gene expression levels.  Though the underlying mechanisms affecting gene expression all relate to biophysical parameters and conventional biochemical interactions which are well-understood, it is the complexity itself that makes the problem challenging.</a:t>
            </a:r>
            <a:endParaRPr lang="en-US" dirty="0" smtClean="0">
              <a:solidFill>
                <a:srgbClr val="262626"/>
              </a:solidFill>
              <a:latin typeface="Arial" charset="0"/>
              <a:ea typeface="ＭＳ Ｐゴシック" charset="0"/>
              <a:cs typeface="Arial"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6ADACC4-3CA0-2D4E-ADED-4E09610C88F8}" type="slidenum">
              <a:rPr lang="en-US">
                <a:solidFill>
                  <a:prstClr val="black"/>
                </a:solidFill>
                <a:latin typeface="Calibri" charset="0"/>
              </a:rPr>
              <a:pPr eaLnBrk="1" hangingPunct="1"/>
              <a:t>23</a:t>
            </a:fld>
            <a:endParaRPr lang="en-US">
              <a:solidFill>
                <a:prstClr val="black"/>
              </a:solidFill>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marL="457200" indent="-457200">
              <a:buFont typeface="Wingdings" pitchFamily="2" charset="2"/>
              <a:buChar char="§"/>
            </a:pPr>
            <a:r>
              <a:rPr lang="en-US" sz="1200" dirty="0" smtClean="0">
                <a:solidFill>
                  <a:srgbClr val="262626"/>
                </a:solidFill>
                <a:latin typeface="Calibri" pitchFamily="34" charset="0"/>
              </a:rPr>
              <a:t>In our derivation, steady state mRNA concentrations (which is what these sorts of experiments measure) are a combination of synthesis rate and degradation rate. This paper reviews the various  things that happen to mRNAs that alter their degradation rates</a:t>
            </a:r>
          </a:p>
          <a:p>
            <a:pPr marL="457200" indent="-457200">
              <a:buFont typeface="Wingdings" pitchFamily="2" charset="2"/>
              <a:buChar char="§"/>
            </a:pPr>
            <a:r>
              <a:rPr lang="en-US" sz="1200" dirty="0" smtClean="0">
                <a:solidFill>
                  <a:srgbClr val="262626"/>
                </a:solidFill>
                <a:latin typeface="Calibri" pitchFamily="34" charset="0"/>
              </a:rPr>
              <a:t>Most mechanisms described are specific regulatory mechanisms employed by specific genes</a:t>
            </a:r>
          </a:p>
          <a:p>
            <a:pPr marL="457200" indent="-457200">
              <a:buFont typeface="Wingdings" pitchFamily="2" charset="2"/>
              <a:buChar char="§"/>
            </a:pPr>
            <a:r>
              <a:rPr lang="en-US" sz="1200" dirty="0" smtClean="0">
                <a:solidFill>
                  <a:srgbClr val="262626"/>
                </a:solidFill>
                <a:latin typeface="Calibri" pitchFamily="34" charset="0"/>
              </a:rPr>
              <a:t>However, the sequence determinants for such mechanisms are low, and the number of mechanisms is high, so it is likely that alternate mechanisms inadvertently get incorporated into arbitrarily designed coding sequences</a:t>
            </a:r>
          </a:p>
          <a:p>
            <a:pPr marL="457200" indent="-457200">
              <a:buFont typeface="Wingdings" pitchFamily="2" charset="2"/>
              <a:buChar char="§"/>
            </a:pPr>
            <a:r>
              <a:rPr lang="en-US" sz="1200" dirty="0" smtClean="0">
                <a:solidFill>
                  <a:srgbClr val="262626"/>
                </a:solidFill>
                <a:latin typeface="Calibri" pitchFamily="34" charset="0"/>
              </a:rPr>
              <a:t>The most common of these are the </a:t>
            </a:r>
            <a:r>
              <a:rPr lang="en-US" sz="1200" dirty="0" err="1" smtClean="0">
                <a:solidFill>
                  <a:srgbClr val="262626"/>
                </a:solidFill>
                <a:latin typeface="Calibri" pitchFamily="34" charset="0"/>
              </a:rPr>
              <a:t>ribonucleases</a:t>
            </a:r>
            <a:r>
              <a:rPr lang="en-US" sz="1200" dirty="0" smtClean="0">
                <a:solidFill>
                  <a:srgbClr val="262626"/>
                </a:solidFill>
                <a:latin typeface="Calibri" pitchFamily="34" charset="0"/>
              </a:rPr>
              <a:t> (</a:t>
            </a:r>
            <a:r>
              <a:rPr lang="en-US" sz="1200" dirty="0" err="1" smtClean="0">
                <a:solidFill>
                  <a:srgbClr val="262626"/>
                </a:solidFill>
                <a:latin typeface="Calibri" pitchFamily="34" charset="0"/>
              </a:rPr>
              <a:t>RNAse</a:t>
            </a:r>
            <a:r>
              <a:rPr lang="en-US" sz="1200" dirty="0" smtClean="0">
                <a:solidFill>
                  <a:srgbClr val="262626"/>
                </a:solidFill>
                <a:latin typeface="Calibri" pitchFamily="34" charset="0"/>
              </a:rPr>
              <a:t> E, </a:t>
            </a:r>
            <a:r>
              <a:rPr lang="en-US" sz="1200" dirty="0" err="1" smtClean="0">
                <a:solidFill>
                  <a:srgbClr val="262626"/>
                </a:solidFill>
                <a:latin typeface="Calibri" pitchFamily="34" charset="0"/>
              </a:rPr>
              <a:t>ribonuclease</a:t>
            </a:r>
            <a:r>
              <a:rPr lang="en-US" sz="1200" dirty="0" smtClean="0">
                <a:solidFill>
                  <a:srgbClr val="262626"/>
                </a:solidFill>
                <a:latin typeface="Calibri" pitchFamily="34" charset="0"/>
              </a:rPr>
              <a:t> III, and </a:t>
            </a:r>
            <a:r>
              <a:rPr lang="en-US" sz="1200" dirty="0" err="1" smtClean="0">
                <a:latin typeface="Calibri" pitchFamily="34" charset="0"/>
              </a:rPr>
              <a:t>RNase</a:t>
            </a:r>
            <a:r>
              <a:rPr lang="en-US" sz="1200" dirty="0" smtClean="0">
                <a:latin typeface="Calibri" pitchFamily="34" charset="0"/>
              </a:rPr>
              <a:t> J1/</a:t>
            </a:r>
            <a:r>
              <a:rPr lang="en-US" sz="1200" dirty="0" err="1" smtClean="0">
                <a:latin typeface="Calibri" pitchFamily="34" charset="0"/>
              </a:rPr>
              <a:t>RNase</a:t>
            </a:r>
            <a:r>
              <a:rPr lang="en-US" sz="1200" dirty="0" smtClean="0">
                <a:latin typeface="Calibri" pitchFamily="34" charset="0"/>
              </a:rPr>
              <a:t> J2, etc.) which all have loose sequence determinants</a:t>
            </a:r>
          </a:p>
          <a:p>
            <a:pPr marL="457200" indent="-457200">
              <a:buFont typeface="Wingdings" pitchFamily="2" charset="2"/>
              <a:buChar char="§"/>
            </a:pPr>
            <a:r>
              <a:rPr lang="en-US" sz="1200" dirty="0" smtClean="0">
                <a:solidFill>
                  <a:srgbClr val="262626"/>
                </a:solidFill>
                <a:latin typeface="Calibri" pitchFamily="34" charset="0"/>
              </a:rPr>
              <a:t>Similarly, WC </a:t>
            </a:r>
            <a:r>
              <a:rPr lang="en-US" sz="1200" dirty="0" err="1" smtClean="0">
                <a:solidFill>
                  <a:srgbClr val="262626"/>
                </a:solidFill>
                <a:latin typeface="Calibri" pitchFamily="34" charset="0"/>
              </a:rPr>
              <a:t>bp’s</a:t>
            </a:r>
            <a:r>
              <a:rPr lang="en-US" sz="1200" dirty="0" smtClean="0">
                <a:solidFill>
                  <a:srgbClr val="262626"/>
                </a:solidFill>
                <a:latin typeface="Calibri" pitchFamily="34" charset="0"/>
              </a:rPr>
              <a:t> between an mRNA of interest and another RNA in the cell can either stabilize or cause degradation of an RNA</a:t>
            </a:r>
          </a:p>
          <a:p>
            <a:pPr eaLnBrk="1" hangingPunct="1">
              <a:spcBef>
                <a:spcPct val="0"/>
              </a:spcBef>
            </a:pPr>
            <a:endParaRPr lang="en-US" dirty="0" smtClean="0"/>
          </a:p>
        </p:txBody>
      </p:sp>
      <p:sp>
        <p:nvSpPr>
          <p:cNvPr id="16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19A198F-3597-454B-B4B0-72D6CBC293B1}" type="slidenum">
              <a:rPr lang="en-US">
                <a:solidFill>
                  <a:prstClr val="black"/>
                </a:solidFill>
              </a:rPr>
              <a:pPr>
                <a:defRPr/>
              </a:pPr>
              <a:t>25</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buAutoNum type="alphaUcParenR"/>
            </a:pPr>
            <a:r>
              <a:rPr lang="en-US" dirty="0" smtClean="0"/>
              <a:t>Regulatory factors or otherwise</a:t>
            </a:r>
            <a:r>
              <a:rPr lang="en-US" baseline="0" dirty="0" smtClean="0"/>
              <a:t> affect the initiation of translation</a:t>
            </a:r>
          </a:p>
          <a:p>
            <a:pPr marL="228600" indent="-228600" eaLnBrk="1" hangingPunct="1">
              <a:spcBef>
                <a:spcPct val="0"/>
              </a:spcBef>
              <a:buAutoNum type="alphaUcParenR"/>
            </a:pPr>
            <a:r>
              <a:rPr lang="en-US" baseline="0" dirty="0" smtClean="0"/>
              <a:t>If you muck with translation initiation, then the rest of the mRNA is bare and is prone to degradation, resulting in a coupling of RNA abundance and translation rate</a:t>
            </a:r>
            <a:endParaRPr lang="en-US" dirty="0" smtClean="0"/>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15558FB-FEED-4847-A009-0D0BEF2C0503}" type="slidenum">
              <a:rPr lang="en-US">
                <a:solidFill>
                  <a:prstClr val="black"/>
                </a:solidFill>
              </a:rPr>
              <a:pPr>
                <a:defRPr/>
              </a:pPr>
              <a:t>26</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An altogether different approach to</a:t>
            </a:r>
            <a:r>
              <a:rPr lang="en-US" baseline="0" dirty="0" smtClean="0"/>
              <a:t> controlling translation levels is to employ specialized parts.</a:t>
            </a:r>
            <a:endParaRPr lang="en-US" dirty="0" smtClean="0"/>
          </a:p>
        </p:txBody>
      </p:sp>
      <p:sp>
        <p:nvSpPr>
          <p:cNvPr id="4" name="Slide Number Placeholder 3"/>
          <p:cNvSpPr>
            <a:spLocks noGrp="1"/>
          </p:cNvSpPr>
          <p:nvPr>
            <p:ph type="sldNum" sz="quarter" idx="5"/>
          </p:nvPr>
        </p:nvSpPr>
        <p:spPr/>
        <p:txBody>
          <a:bodyPr/>
          <a:lstStyle/>
          <a:p>
            <a:pPr>
              <a:defRPr/>
            </a:pPr>
            <a:fld id="{707E80CA-CDFB-4360-9AF2-FA76EC54419B}" type="slidenum">
              <a:rPr lang="en-US">
                <a:solidFill>
                  <a:prstClr val="black"/>
                </a:solidFill>
              </a:rPr>
              <a:pPr>
                <a:defRPr/>
              </a:pPr>
              <a:t>27</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baseline="0" dirty="0" smtClean="0">
                <a:latin typeface="Calibri" charset="0"/>
              </a:rPr>
              <a:t> </a:t>
            </a:r>
            <a:r>
              <a:rPr lang="en-US" dirty="0" smtClean="0">
                <a:latin typeface="Calibri" charset="0"/>
              </a:rPr>
              <a:t>In this study from the </a:t>
            </a:r>
            <a:r>
              <a:rPr lang="en-US" dirty="0" err="1" smtClean="0">
                <a:latin typeface="Calibri" charset="0"/>
              </a:rPr>
              <a:t>BioFAB</a:t>
            </a:r>
            <a:r>
              <a:rPr lang="en-US" dirty="0" smtClean="0">
                <a:latin typeface="Calibri" charset="0"/>
              </a:rPr>
              <a:t>,</a:t>
            </a:r>
            <a:r>
              <a:rPr lang="en-US" baseline="0" dirty="0" smtClean="0">
                <a:latin typeface="Calibri" charset="0"/>
              </a:rPr>
              <a:t> the authors employ </a:t>
            </a:r>
            <a:r>
              <a:rPr lang="en-US" baseline="0" dirty="0" err="1" smtClean="0">
                <a:latin typeface="Calibri" charset="0"/>
              </a:rPr>
              <a:t>bicistronic</a:t>
            </a:r>
            <a:r>
              <a:rPr lang="en-US" baseline="0" dirty="0" smtClean="0">
                <a:latin typeface="Calibri" charset="0"/>
              </a:rPr>
              <a:t> operons to make the biology behave more like simple models. Previous studies, such as the </a:t>
            </a:r>
            <a:r>
              <a:rPr lang="en-US" baseline="0" dirty="0" err="1" smtClean="0">
                <a:latin typeface="Calibri" charset="0"/>
              </a:rPr>
              <a:t>Plotkin</a:t>
            </a:r>
            <a:r>
              <a:rPr lang="en-US" baseline="0" dirty="0" smtClean="0">
                <a:latin typeface="Calibri" charset="0"/>
              </a:rPr>
              <a:t> one, show that much of the variation in expression can be eliminating by fusing a (about 37 </a:t>
            </a:r>
            <a:r>
              <a:rPr lang="en-US" baseline="0" dirty="0" err="1" smtClean="0">
                <a:latin typeface="Calibri" charset="0"/>
              </a:rPr>
              <a:t>bp</a:t>
            </a:r>
            <a:r>
              <a:rPr lang="en-US" baseline="0" dirty="0" smtClean="0">
                <a:latin typeface="Calibri" charset="0"/>
              </a:rPr>
              <a:t>) constant sequence to the 5’</a:t>
            </a:r>
            <a:r>
              <a:rPr lang="en-US" baseline="0" dirty="0">
                <a:latin typeface="Calibri" charset="0"/>
              </a:rPr>
              <a:t> </a:t>
            </a:r>
            <a:r>
              <a:rPr lang="en-US" baseline="0" dirty="0" smtClean="0">
                <a:latin typeface="Calibri" charset="0"/>
              </a:rPr>
              <a:t>end of an open reading frame.  Since most aspects of gene expression deal with sequence entirely in the 5’ UTR or first 37 bases of coding sequence, locking in the sequence of this region has the desired effect of eliminating most of the causes of variable expression. However, many proteins will not tolerate an N-terminal fusion, and there are also concerns about reusing longer stretches of exact DNA sequence in a design due to the potential for recombination and excision of the introduced genes. In contrast, the </a:t>
            </a:r>
            <a:r>
              <a:rPr lang="en-US" baseline="0" dirty="0" err="1" smtClean="0">
                <a:latin typeface="Calibri" charset="0"/>
              </a:rPr>
              <a:t>bicistronic</a:t>
            </a:r>
            <a:r>
              <a:rPr lang="en-US" baseline="0" dirty="0" smtClean="0">
                <a:latin typeface="Calibri" charset="0"/>
              </a:rPr>
              <a:t> method uses the normal start codon for the protein, but it places a second initiation site just upstream.</a:t>
            </a:r>
          </a:p>
        </p:txBody>
      </p:sp>
      <p:sp>
        <p:nvSpPr>
          <p:cNvPr id="71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95C4EEF-3532-CD4E-8E17-CBB60FCFF006}" type="slidenum">
              <a:rPr lang="en-US">
                <a:solidFill>
                  <a:prstClr val="black"/>
                </a:solidFill>
                <a:latin typeface="Calibri" charset="0"/>
              </a:rPr>
              <a:pPr eaLnBrk="1" hangingPunct="1"/>
              <a:t>28</a:t>
            </a:fld>
            <a:endParaRPr lang="en-US">
              <a:solidFill>
                <a:prstClr val="black"/>
              </a:solidFill>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indent="0" fontAlgn="base">
              <a:spcBef>
                <a:spcPct val="0"/>
              </a:spcBef>
              <a:spcAft>
                <a:spcPct val="0"/>
              </a:spcAft>
              <a:buFont typeface="Wingdings" charset="0"/>
              <a:buNone/>
            </a:pPr>
            <a:r>
              <a:rPr lang="en-US" dirty="0" smtClean="0">
                <a:solidFill>
                  <a:srgbClr val="262626"/>
                </a:solidFill>
                <a:latin typeface="Arial" charset="0"/>
                <a:ea typeface="ＭＳ Ｐゴシック" charset="0"/>
                <a:cs typeface="Arial" charset="0"/>
              </a:rPr>
              <a:t>Their</a:t>
            </a:r>
            <a:r>
              <a:rPr lang="en-US" baseline="0" dirty="0" smtClean="0">
                <a:solidFill>
                  <a:srgbClr val="262626"/>
                </a:solidFill>
                <a:latin typeface="Arial" charset="0"/>
                <a:ea typeface="ＭＳ Ｐゴシック" charset="0"/>
                <a:cs typeface="Arial" charset="0"/>
              </a:rPr>
              <a:t> constructs look like this.  They place an upstream ‘insulator’ sequence to prevent any transcription from entering this region of the DNA.  They then put in a conventional promoter, the sequence that gets transcribed, then a constant 3’ UTR, terminator, and more insulation.  The novelty of the construct is within the region that is transcribed.  The 5’ UTR contains two ribosome binding sites.  The first one, SD1 initiates translation of </a:t>
            </a:r>
            <a:r>
              <a:rPr lang="en-US" baseline="0" dirty="0" err="1" smtClean="0">
                <a:solidFill>
                  <a:srgbClr val="262626"/>
                </a:solidFill>
                <a:latin typeface="Arial" charset="0"/>
                <a:ea typeface="ＭＳ Ｐゴシック" charset="0"/>
                <a:cs typeface="Arial" charset="0"/>
              </a:rPr>
              <a:t>Cistron</a:t>
            </a:r>
            <a:r>
              <a:rPr lang="en-US" baseline="0" dirty="0" smtClean="0">
                <a:solidFill>
                  <a:srgbClr val="262626"/>
                </a:solidFill>
                <a:latin typeface="Arial" charset="0"/>
                <a:ea typeface="ＭＳ Ｐゴシック" charset="0"/>
                <a:cs typeface="Arial" charset="0"/>
              </a:rPr>
              <a:t> 1 which encodes a short peptide.  The second ribosome binding site, SD2 is superimposed over </a:t>
            </a:r>
            <a:r>
              <a:rPr lang="en-US" baseline="0" dirty="0" err="1" smtClean="0">
                <a:solidFill>
                  <a:srgbClr val="262626"/>
                </a:solidFill>
                <a:latin typeface="Arial" charset="0"/>
                <a:ea typeface="ＭＳ Ｐゴシック" charset="0"/>
                <a:cs typeface="Arial" charset="0"/>
              </a:rPr>
              <a:t>Cistron</a:t>
            </a:r>
            <a:r>
              <a:rPr lang="en-US" baseline="0" dirty="0" smtClean="0">
                <a:solidFill>
                  <a:srgbClr val="262626"/>
                </a:solidFill>
                <a:latin typeface="Arial" charset="0"/>
                <a:ea typeface="ＭＳ Ｐゴシック" charset="0"/>
                <a:cs typeface="Arial" charset="0"/>
              </a:rPr>
              <a:t> 1 and defines the strength of translation of the downstream gene encoded by </a:t>
            </a:r>
            <a:r>
              <a:rPr lang="en-US" baseline="0" dirty="0" err="1" smtClean="0">
                <a:solidFill>
                  <a:srgbClr val="262626"/>
                </a:solidFill>
                <a:latin typeface="Arial" charset="0"/>
                <a:ea typeface="ＭＳ Ｐゴシック" charset="0"/>
                <a:cs typeface="Arial" charset="0"/>
              </a:rPr>
              <a:t>cistron</a:t>
            </a:r>
            <a:r>
              <a:rPr lang="en-US" baseline="0" dirty="0" smtClean="0">
                <a:solidFill>
                  <a:srgbClr val="262626"/>
                </a:solidFill>
                <a:latin typeface="Arial" charset="0"/>
                <a:ea typeface="ＭＳ Ｐゴシック" charset="0"/>
                <a:cs typeface="Arial" charset="0"/>
              </a:rPr>
              <a:t> 2.  The idea here is that translation initiation is an uncertain process, but when two ORFs are co-</a:t>
            </a:r>
            <a:r>
              <a:rPr lang="en-US" baseline="0" dirty="0" err="1" smtClean="0">
                <a:solidFill>
                  <a:srgbClr val="262626"/>
                </a:solidFill>
                <a:latin typeface="Arial" charset="0"/>
                <a:ea typeface="ＭＳ Ｐゴシック" charset="0"/>
                <a:cs typeface="Arial" charset="0"/>
              </a:rPr>
              <a:t>cistronic</a:t>
            </a:r>
            <a:r>
              <a:rPr lang="en-US" baseline="0" dirty="0" smtClean="0">
                <a:solidFill>
                  <a:srgbClr val="262626"/>
                </a:solidFill>
                <a:latin typeface="Arial" charset="0"/>
                <a:ea typeface="ＭＳ Ｐゴシック" charset="0"/>
                <a:cs typeface="Arial" charset="0"/>
              </a:rPr>
              <a:t> in close proximity like this, the same ribosome will proceed from the first coding sequence to the next without re-equilibrating.  Thus, there is only one round of dissolving the secondary structure for the construct, and initiation from the second </a:t>
            </a:r>
            <a:r>
              <a:rPr lang="en-US" baseline="0" dirty="0" err="1" smtClean="0">
                <a:solidFill>
                  <a:srgbClr val="262626"/>
                </a:solidFill>
                <a:latin typeface="Arial" charset="0"/>
                <a:ea typeface="ＭＳ Ｐゴシック" charset="0"/>
                <a:cs typeface="Arial" charset="0"/>
              </a:rPr>
              <a:t>cistron</a:t>
            </a:r>
            <a:r>
              <a:rPr lang="en-US" baseline="0" dirty="0" smtClean="0">
                <a:solidFill>
                  <a:srgbClr val="262626"/>
                </a:solidFill>
                <a:latin typeface="Arial" charset="0"/>
                <a:ea typeface="ＭＳ Ｐゴシック" charset="0"/>
                <a:cs typeface="Arial" charset="0"/>
              </a:rPr>
              <a:t> will be more reliable.</a:t>
            </a:r>
          </a:p>
          <a:p>
            <a:pPr marL="0" indent="0" fontAlgn="base">
              <a:spcBef>
                <a:spcPct val="0"/>
              </a:spcBef>
              <a:spcAft>
                <a:spcPct val="0"/>
              </a:spcAft>
              <a:buFont typeface="Wingdings" charset="0"/>
              <a:buNone/>
            </a:pPr>
            <a:r>
              <a:rPr lang="en-US" baseline="0" dirty="0" smtClean="0">
                <a:solidFill>
                  <a:srgbClr val="262626"/>
                </a:solidFill>
                <a:latin typeface="Arial" charset="0"/>
                <a:ea typeface="ＭＳ Ｐゴシック" charset="0"/>
                <a:cs typeface="Arial" charset="0"/>
              </a:rPr>
              <a:t>*</a:t>
            </a:r>
          </a:p>
          <a:p>
            <a:pPr marL="0" indent="0" fontAlgn="base">
              <a:spcBef>
                <a:spcPct val="0"/>
              </a:spcBef>
              <a:spcAft>
                <a:spcPct val="0"/>
              </a:spcAft>
              <a:buFont typeface="Wingdings" charset="0"/>
              <a:buNone/>
            </a:pPr>
            <a:r>
              <a:rPr lang="en-US" baseline="0" dirty="0" smtClean="0">
                <a:solidFill>
                  <a:srgbClr val="262626"/>
                </a:solidFill>
                <a:latin typeface="Arial" charset="0"/>
                <a:ea typeface="ＭＳ Ｐゴシック" charset="0"/>
                <a:cs typeface="Arial" charset="0"/>
              </a:rPr>
              <a:t>They design libraries based on this </a:t>
            </a:r>
            <a:r>
              <a:rPr lang="en-US" baseline="0" dirty="0" err="1" smtClean="0">
                <a:solidFill>
                  <a:srgbClr val="262626"/>
                </a:solidFill>
                <a:latin typeface="Arial" charset="0"/>
                <a:ea typeface="ＭＳ Ｐゴシック" charset="0"/>
                <a:cs typeface="Arial" charset="0"/>
              </a:rPr>
              <a:t>bicistronic</a:t>
            </a:r>
            <a:r>
              <a:rPr lang="en-US" baseline="0" dirty="0" smtClean="0">
                <a:solidFill>
                  <a:srgbClr val="262626"/>
                </a:solidFill>
                <a:latin typeface="Arial" charset="0"/>
                <a:ea typeface="ＭＳ Ｐゴシック" charset="0"/>
                <a:cs typeface="Arial" charset="0"/>
              </a:rPr>
              <a:t> sequence in which </a:t>
            </a:r>
            <a:r>
              <a:rPr lang="en-US" baseline="0" dirty="0" err="1" smtClean="0">
                <a:solidFill>
                  <a:srgbClr val="262626"/>
                </a:solidFill>
                <a:latin typeface="Arial" charset="0"/>
                <a:ea typeface="ＭＳ Ｐゴシック" charset="0"/>
                <a:cs typeface="Arial" charset="0"/>
              </a:rPr>
              <a:t>cistron</a:t>
            </a:r>
            <a:r>
              <a:rPr lang="en-US" baseline="0" dirty="0" smtClean="0">
                <a:solidFill>
                  <a:srgbClr val="262626"/>
                </a:solidFill>
                <a:latin typeface="Arial" charset="0"/>
                <a:ea typeface="ＭＳ Ｐゴシック" charset="0"/>
                <a:cs typeface="Arial" charset="0"/>
              </a:rPr>
              <a:t> 2 is the GFP open reading frame.  They saturate key -10 and -35 regions of the promoter and the ciston1 sequence around the second ribosome binding site.  They screen through the diversity in the same way we’ve seen before with </a:t>
            </a:r>
            <a:r>
              <a:rPr lang="en-US" baseline="0" dirty="0" err="1" smtClean="0">
                <a:solidFill>
                  <a:srgbClr val="262626"/>
                </a:solidFill>
                <a:latin typeface="Arial" charset="0"/>
                <a:ea typeface="ＭＳ Ｐゴシック" charset="0"/>
                <a:cs typeface="Arial" charset="0"/>
              </a:rPr>
              <a:t>consistitive</a:t>
            </a:r>
            <a:r>
              <a:rPr lang="en-US" baseline="0" dirty="0" smtClean="0">
                <a:solidFill>
                  <a:srgbClr val="262626"/>
                </a:solidFill>
                <a:latin typeface="Arial" charset="0"/>
                <a:ea typeface="ＭＳ Ｐゴシック" charset="0"/>
                <a:cs typeface="Arial" charset="0"/>
              </a:rPr>
              <a:t> promoters and from this they construct family of promoters sequences and SD2 sequences that span 3 orders of magnitude in expression.</a:t>
            </a:r>
            <a:endParaRPr lang="en-US" dirty="0" smtClean="0">
              <a:solidFill>
                <a:srgbClr val="262626"/>
              </a:solidFill>
              <a:latin typeface="Arial" charset="0"/>
              <a:ea typeface="ＭＳ Ｐゴシック" charset="0"/>
              <a:cs typeface="Arial"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6ADACC4-3CA0-2D4E-ADED-4E09610C88F8}" type="slidenum">
              <a:rPr lang="en-US">
                <a:solidFill>
                  <a:prstClr val="black"/>
                </a:solidFill>
                <a:latin typeface="Calibri" charset="0"/>
              </a:rPr>
              <a:pPr eaLnBrk="1" hangingPunct="1"/>
              <a:t>29</a:t>
            </a:fld>
            <a:endParaRPr lang="en-US">
              <a:solidFill>
                <a:prstClr val="black"/>
              </a:solidFill>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Suppose we have a droplet of water</a:t>
            </a:r>
            <a:r>
              <a:rPr lang="en-US" baseline="0" dirty="0" smtClean="0"/>
              <a:t> containing a protein.  We can describe the number of molecules of that species as a variable P, and suppose that at some initial time point P has the value  P0 = 3 protein molecules.  A natural value would be in the range of 1 to 100,000 molecules of P in one cell.  If this is truly just protein in water, then the only thing that can happen is that a protein could get degraded.</a:t>
            </a:r>
          </a:p>
          <a:p>
            <a:r>
              <a:rPr lang="en-US" baseline="0" dirty="0" smtClean="0"/>
              <a:t>*</a:t>
            </a:r>
          </a:p>
          <a:p>
            <a:r>
              <a:rPr lang="en-US" baseline="0" dirty="0" smtClean="0"/>
              <a:t>There are all sorts of reasons why a protein might degrade.  The peptide bond can spontaneously hydrolyze by reaction with water, UV light could result in photochemical damage to it, and it might spontaneously unfold or aggregate.  In a real cell, under rapid growth conditions, the doubling time of the cell usually dominates any active degradation process, but keep in mind that there are many distinct mechanisms involved in the degradation of a protein in the cell, but they are all usually lumped together into one term that is assumed to be first order with respect to the protein concentration.</a:t>
            </a:r>
          </a:p>
          <a:p>
            <a:r>
              <a:rPr lang="en-US" baseline="0" dirty="0" smtClean="0"/>
              <a:t>*</a:t>
            </a:r>
          </a:p>
          <a:p>
            <a:r>
              <a:rPr lang="en-US" baseline="0" dirty="0" smtClean="0"/>
              <a:t>Thus we describe the change in P over time as a simple first order differential equation.</a:t>
            </a:r>
          </a:p>
          <a:p>
            <a:r>
              <a:rPr lang="en-US" baseline="0" dirty="0" smtClean="0"/>
              <a:t>*</a:t>
            </a:r>
          </a:p>
          <a:p>
            <a:r>
              <a:rPr lang="en-US" baseline="0" dirty="0" smtClean="0"/>
              <a:t>That can be solved for P as a function of time as being the initial concentration of P times e to the –gamma*t.</a:t>
            </a:r>
          </a:p>
          <a:p>
            <a:r>
              <a:rPr lang="en-US" baseline="0" dirty="0" smtClean="0"/>
              <a:t>*</a:t>
            </a:r>
          </a:p>
          <a:p>
            <a:r>
              <a:rPr lang="en-US" baseline="0" dirty="0" smtClean="0"/>
              <a:t>If we plot that we see the classic and simple exponential decay behavior where P </a:t>
            </a:r>
            <a:r>
              <a:rPr lang="en-US" baseline="0" dirty="0" err="1" smtClean="0"/>
              <a:t>assymptotically</a:t>
            </a:r>
            <a:r>
              <a:rPr lang="en-US" baseline="0" dirty="0" smtClean="0"/>
              <a:t> goes to zero over time.</a:t>
            </a:r>
            <a:endParaRPr lang="en-US" dirty="0"/>
          </a:p>
        </p:txBody>
      </p:sp>
      <p:sp>
        <p:nvSpPr>
          <p:cNvPr id="4" name="Slide Number Placeholder 3"/>
          <p:cNvSpPr>
            <a:spLocks noGrp="1"/>
          </p:cNvSpPr>
          <p:nvPr>
            <p:ph type="sldNum" sz="quarter" idx="10"/>
          </p:nvPr>
        </p:nvSpPr>
        <p:spPr/>
        <p:txBody>
          <a:bodyPr/>
          <a:lstStyle/>
          <a:p>
            <a:fld id="{02BCD186-13D7-448E-9814-5988842B580F}" type="slidenum">
              <a:rPr lang="en-US" smtClean="0"/>
              <a:pPr/>
              <a:t>3</a:t>
            </a:fld>
            <a:endParaRPr lang="en-US"/>
          </a:p>
        </p:txBody>
      </p:sp>
    </p:spTree>
    <p:extLst>
      <p:ext uri="{BB962C8B-B14F-4D97-AF65-F5344CB8AC3E}">
        <p14:creationId xmlns:p14="http://schemas.microsoft.com/office/powerpoint/2010/main" val="3641251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indent="0" fontAlgn="base">
              <a:spcBef>
                <a:spcPct val="0"/>
              </a:spcBef>
              <a:spcAft>
                <a:spcPct val="0"/>
              </a:spcAft>
              <a:buFont typeface="Wingdings" charset="0"/>
              <a:buNone/>
            </a:pPr>
            <a:r>
              <a:rPr lang="en-US" dirty="0" smtClean="0">
                <a:solidFill>
                  <a:srgbClr val="262626"/>
                </a:solidFill>
                <a:latin typeface="Arial" charset="0"/>
                <a:ea typeface="ＭＳ Ｐゴシック" charset="0"/>
                <a:cs typeface="Arial" charset="0"/>
              </a:rPr>
              <a:t>To test their hypothesis that this will better regulate translation, they make a direct comparison of their </a:t>
            </a:r>
            <a:r>
              <a:rPr lang="en-US" dirty="0" err="1" smtClean="0">
                <a:solidFill>
                  <a:srgbClr val="262626"/>
                </a:solidFill>
                <a:latin typeface="Arial" charset="0"/>
                <a:ea typeface="ＭＳ Ｐゴシック" charset="0"/>
                <a:cs typeface="Arial" charset="0"/>
              </a:rPr>
              <a:t>bicistronic</a:t>
            </a:r>
            <a:r>
              <a:rPr lang="en-US" baseline="0" dirty="0" smtClean="0">
                <a:solidFill>
                  <a:srgbClr val="262626"/>
                </a:solidFill>
                <a:latin typeface="Arial" charset="0"/>
                <a:ea typeface="ＭＳ Ｐゴシック" charset="0"/>
                <a:cs typeface="Arial" charset="0"/>
              </a:rPr>
              <a:t> constructs to single-</a:t>
            </a:r>
            <a:r>
              <a:rPr lang="en-US" baseline="0" dirty="0" err="1" smtClean="0">
                <a:solidFill>
                  <a:srgbClr val="262626"/>
                </a:solidFill>
                <a:latin typeface="Arial" charset="0"/>
                <a:ea typeface="ＭＳ Ｐゴシック" charset="0"/>
                <a:cs typeface="Arial" charset="0"/>
              </a:rPr>
              <a:t>ciston</a:t>
            </a:r>
            <a:r>
              <a:rPr lang="en-US" baseline="0" dirty="0" smtClean="0">
                <a:solidFill>
                  <a:srgbClr val="262626"/>
                </a:solidFill>
                <a:latin typeface="Arial" charset="0"/>
                <a:ea typeface="ＭＳ Ｐゴシック" charset="0"/>
                <a:cs typeface="Arial" charset="0"/>
              </a:rPr>
              <a:t> constructs.  In figure A, the mRNAs will contain an SD2 sequence, the first 36 base pairs of arbitrarily-chosen genes, and then either RFP or GFP.  In figure B, the SD2 sequence is placed in the </a:t>
            </a:r>
            <a:r>
              <a:rPr lang="en-US" baseline="0" dirty="0" err="1" smtClean="0">
                <a:solidFill>
                  <a:srgbClr val="262626"/>
                </a:solidFill>
                <a:latin typeface="Arial" charset="0"/>
                <a:ea typeface="ＭＳ Ｐゴシック" charset="0"/>
                <a:cs typeface="Arial" charset="0"/>
              </a:rPr>
              <a:t>bicistronic</a:t>
            </a:r>
            <a:r>
              <a:rPr lang="en-US" baseline="0" dirty="0" smtClean="0">
                <a:solidFill>
                  <a:srgbClr val="262626"/>
                </a:solidFill>
                <a:latin typeface="Arial" charset="0"/>
                <a:ea typeface="ＭＳ Ｐゴシック" charset="0"/>
                <a:cs typeface="Arial" charset="0"/>
              </a:rPr>
              <a:t> context, but the same 36-bp arbitrary-protein sequence is the N-terminus for each encoded protein, as is the GFP or RFP.  Thus, the two sets only differ by variation in the 5’ UTR.  What they observe is very poor correlation with the conventional constructs.  However, with the </a:t>
            </a:r>
            <a:r>
              <a:rPr lang="en-US" baseline="0" dirty="0" err="1" smtClean="0">
                <a:solidFill>
                  <a:srgbClr val="262626"/>
                </a:solidFill>
                <a:latin typeface="Arial" charset="0"/>
                <a:ea typeface="ＭＳ Ｐゴシック" charset="0"/>
                <a:cs typeface="Arial" charset="0"/>
              </a:rPr>
              <a:t>bicistronic</a:t>
            </a:r>
            <a:r>
              <a:rPr lang="en-US" baseline="0" dirty="0" smtClean="0">
                <a:solidFill>
                  <a:srgbClr val="262626"/>
                </a:solidFill>
                <a:latin typeface="Arial" charset="0"/>
                <a:ea typeface="ＭＳ Ｐゴシック" charset="0"/>
                <a:cs typeface="Arial" charset="0"/>
              </a:rPr>
              <a:t> constructs, there is a tight correlation between choice of SD2 sequence and the expression level.</a:t>
            </a:r>
            <a:endParaRPr lang="en-US" dirty="0" smtClean="0">
              <a:solidFill>
                <a:srgbClr val="262626"/>
              </a:solidFill>
              <a:latin typeface="Arial" charset="0"/>
              <a:ea typeface="ＭＳ Ｐゴシック" charset="0"/>
              <a:cs typeface="Arial"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6ADACC4-3CA0-2D4E-ADED-4E09610C88F8}" type="slidenum">
              <a:rPr lang="en-US">
                <a:solidFill>
                  <a:prstClr val="black"/>
                </a:solidFill>
                <a:latin typeface="Calibri" charset="0"/>
              </a:rPr>
              <a:pPr eaLnBrk="1" hangingPunct="1"/>
              <a:t>30</a:t>
            </a:fld>
            <a:endParaRPr lang="en-US">
              <a:solidFill>
                <a:prstClr val="black"/>
              </a:solidFill>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indent="0" fontAlgn="base">
              <a:spcBef>
                <a:spcPct val="0"/>
              </a:spcBef>
              <a:spcAft>
                <a:spcPct val="0"/>
              </a:spcAft>
              <a:buFont typeface="Wingdings" charset="0"/>
              <a:buNone/>
            </a:pPr>
            <a:r>
              <a:rPr lang="en-US" dirty="0" smtClean="0">
                <a:solidFill>
                  <a:srgbClr val="262626"/>
                </a:solidFill>
                <a:latin typeface="Arial" charset="0"/>
                <a:ea typeface="ＭＳ Ｐゴシック" charset="0"/>
                <a:cs typeface="Arial" charset="0"/>
              </a:rPr>
              <a:t>They also construct a</a:t>
            </a:r>
            <a:r>
              <a:rPr lang="en-US" baseline="0" dirty="0" smtClean="0">
                <a:solidFill>
                  <a:srgbClr val="262626"/>
                </a:solidFill>
                <a:latin typeface="Arial" charset="0"/>
                <a:ea typeface="ＭＳ Ｐゴシック" charset="0"/>
                <a:cs typeface="Arial" charset="0"/>
              </a:rPr>
              <a:t> 14 promoter cross 22 ribosome binding site library of constructs for GFP (on the left) and RFP (on the right).  In these plots they show the different chosen promoters from left to right and the different-strength ribosome binding sites from top to bottom.  The relative fluorescence of each strain is indicated by the heat map.</a:t>
            </a:r>
          </a:p>
          <a:p>
            <a:pPr marL="0" indent="0" fontAlgn="base">
              <a:spcBef>
                <a:spcPct val="0"/>
              </a:spcBef>
              <a:spcAft>
                <a:spcPct val="0"/>
              </a:spcAft>
              <a:buFont typeface="Wingdings" charset="0"/>
              <a:buNone/>
            </a:pPr>
            <a:r>
              <a:rPr lang="en-US" baseline="0" dirty="0" smtClean="0">
                <a:solidFill>
                  <a:srgbClr val="262626"/>
                </a:solidFill>
                <a:latin typeface="Arial" charset="0"/>
                <a:ea typeface="ＭＳ Ｐゴシック" charset="0"/>
                <a:cs typeface="Arial" charset="0"/>
              </a:rPr>
              <a:t>*</a:t>
            </a:r>
          </a:p>
          <a:p>
            <a:pPr marL="0" indent="0" fontAlgn="base">
              <a:spcBef>
                <a:spcPct val="0"/>
              </a:spcBef>
              <a:spcAft>
                <a:spcPct val="0"/>
              </a:spcAft>
              <a:buFont typeface="Wingdings" charset="0"/>
              <a:buNone/>
            </a:pPr>
            <a:r>
              <a:rPr lang="en-US" baseline="0" dirty="0" smtClean="0">
                <a:solidFill>
                  <a:srgbClr val="262626"/>
                </a:solidFill>
                <a:latin typeface="Arial" charset="0"/>
                <a:ea typeface="ＭＳ Ｐゴシック" charset="0"/>
                <a:cs typeface="Arial" charset="0"/>
              </a:rPr>
              <a:t>When they employ simple translation models to describe this variation, they find that they can account for most of the variation in these experiments by considering just two parameters:  a strength for each promoter and a strength for each RBS.</a:t>
            </a:r>
            <a:endParaRPr lang="en-US" dirty="0" smtClean="0">
              <a:solidFill>
                <a:srgbClr val="262626"/>
              </a:solidFill>
              <a:latin typeface="Arial" charset="0"/>
              <a:ea typeface="ＭＳ Ｐゴシック" charset="0"/>
              <a:cs typeface="Arial"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6ADACC4-3CA0-2D4E-ADED-4E09610C88F8}" type="slidenum">
              <a:rPr lang="en-US">
                <a:solidFill>
                  <a:prstClr val="black"/>
                </a:solidFill>
                <a:latin typeface="Calibri" charset="0"/>
              </a:rPr>
              <a:pPr eaLnBrk="1" hangingPunct="1"/>
              <a:t>31</a:t>
            </a:fld>
            <a:endParaRPr lang="en-US">
              <a:solidFill>
                <a:prstClr val="black"/>
              </a:solidFill>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we can model the rate of translation according to simple</a:t>
            </a:r>
            <a:r>
              <a:rPr lang="en-US" baseline="0" dirty="0" smtClean="0"/>
              <a:t> first-order kinetics. The change in P as a function of time is the sum of two processes:  synthesis and degradation.  The synthesis term is proportional to the mRNA concentration, and the degradation term is proportional to the amount of protein present.  If the system achieves a steady state, then the protein concentration no longer changes, and the rate of change of P becomes zero.</a:t>
            </a:r>
          </a:p>
          <a:p>
            <a:r>
              <a:rPr lang="en-US" baseline="0" dirty="0" smtClean="0"/>
              <a:t>*</a:t>
            </a:r>
          </a:p>
          <a:p>
            <a:r>
              <a:rPr lang="en-US" baseline="0" dirty="0" smtClean="0"/>
              <a:t>So we set this equation equal to zero, and then we can solve for the concentration of P at this steady state by just doing some simple </a:t>
            </a:r>
            <a:r>
              <a:rPr lang="en-US" baseline="0" dirty="0" err="1" smtClean="0"/>
              <a:t>algebrae</a:t>
            </a:r>
            <a:r>
              <a:rPr lang="en-US" baseline="0" dirty="0" smtClean="0"/>
              <a:t>.</a:t>
            </a:r>
          </a:p>
          <a:p>
            <a:r>
              <a:rPr lang="en-US" baseline="0" dirty="0" smtClean="0"/>
              <a:t>*</a:t>
            </a:r>
          </a:p>
          <a:p>
            <a:r>
              <a:rPr lang="en-US" baseline="0" dirty="0" smtClean="0"/>
              <a:t>And we find that P is equal to beta*m over gamma.  This very simple math turns out to be a good model of constitutively-expressed proteins under vegetative growth conditions.  The reason for this is that degradation rates are dominated by growth of the cells and dilution of the cytoplasm, and this rate is on a similar timescale to the rate of protein synthesis.  However, most of the detail is hidden under this term ‘beta’ that make it difficult to relate this math back to sequence.</a:t>
            </a:r>
          </a:p>
          <a:p>
            <a:r>
              <a:rPr lang="en-US" baseline="0" dirty="0" smtClean="0"/>
              <a:t>*</a:t>
            </a:r>
          </a:p>
          <a:p>
            <a:r>
              <a:rPr lang="en-US" baseline="0" dirty="0" smtClean="0"/>
              <a:t>In a real-world situation, we are trying to express some protein and hit some specific expression level in the cell.  We have three “easy” dials we can turn to alter the expression:  we can change the promoter, the </a:t>
            </a:r>
            <a:r>
              <a:rPr lang="en-US" baseline="0" dirty="0" err="1" smtClean="0"/>
              <a:t>rbs</a:t>
            </a:r>
            <a:r>
              <a:rPr lang="en-US" baseline="0" dirty="0" smtClean="0"/>
              <a:t>, or the codon usage of the gene.</a:t>
            </a:r>
            <a:endParaRPr lang="en-US" dirty="0"/>
          </a:p>
        </p:txBody>
      </p:sp>
      <p:sp>
        <p:nvSpPr>
          <p:cNvPr id="4" name="Slide Number Placeholder 3"/>
          <p:cNvSpPr>
            <a:spLocks noGrp="1"/>
          </p:cNvSpPr>
          <p:nvPr>
            <p:ph type="sldNum" sz="quarter" idx="10"/>
          </p:nvPr>
        </p:nvSpPr>
        <p:spPr/>
        <p:txBody>
          <a:bodyPr/>
          <a:lstStyle/>
          <a:p>
            <a:fld id="{02BCD186-13D7-448E-9814-5988842B580F}" type="slidenum">
              <a:rPr lang="en-US" smtClean="0"/>
              <a:pPr/>
              <a:t>4</a:t>
            </a:fld>
            <a:endParaRPr lang="en-US"/>
          </a:p>
        </p:txBody>
      </p:sp>
    </p:spTree>
    <p:extLst>
      <p:ext uri="{BB962C8B-B14F-4D97-AF65-F5344CB8AC3E}">
        <p14:creationId xmlns:p14="http://schemas.microsoft.com/office/powerpoint/2010/main" val="310657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We can write this differential equation models to describe the system incorporating</a:t>
            </a:r>
            <a:r>
              <a:rPr lang="en-US" baseline="0" dirty="0" smtClean="0">
                <a:latin typeface="Calibri" charset="0"/>
              </a:rPr>
              <a:t> any detail we want, and from this we can do computer simulations that will tell us what that system will do. </a:t>
            </a:r>
            <a:r>
              <a:rPr lang="en-US" dirty="0" smtClean="0">
                <a:latin typeface="Calibri" charset="0"/>
              </a:rPr>
              <a:t>The challenge here is that we need to map the parameters in the model to biophysical</a:t>
            </a:r>
            <a:r>
              <a:rPr lang="en-US" baseline="0" dirty="0" smtClean="0">
                <a:latin typeface="Calibri" charset="0"/>
              </a:rPr>
              <a:t> parameters and then relate these parameters to the sequence.  In the Transcription chapter, we talked about how transcription rates can be related to binding constants for sigma70 and various other terms.  We saw that the sequence of the promoter is locally encoded and thus promoter activity tends to be insulated from downstream and upstream sequences.  It was fairly easy to describe promoters as Parts and stamp a relative expression level on each promoter part that predicts its relative strength.  A similar approach can be tried for ribosome  binding sites.</a:t>
            </a:r>
            <a:endParaRPr lang="en-US" dirty="0">
              <a:latin typeface="Calibri"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B778DF0-E73F-3647-BA50-01B2349B009C}" type="slidenum">
              <a:rPr lang="en-US">
                <a:solidFill>
                  <a:prstClr val="black"/>
                </a:solidFill>
                <a:latin typeface="Calibri" charset="0"/>
              </a:rPr>
              <a:pPr eaLnBrk="1" hangingPunct="1"/>
              <a:t>5</a:t>
            </a:fld>
            <a:endParaRPr lang="en-US">
              <a:solidFill>
                <a:prstClr val="black"/>
              </a:solidFill>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RBS ‘parts’ can be generated in much the same way that promoter parts are generated.  You start with a composition of promoter, </a:t>
            </a:r>
            <a:r>
              <a:rPr lang="en-US" dirty="0" err="1" smtClean="0">
                <a:latin typeface="Calibri" charset="0"/>
              </a:rPr>
              <a:t>rbs</a:t>
            </a:r>
            <a:r>
              <a:rPr lang="en-US" dirty="0" smtClean="0">
                <a:latin typeface="Calibri" charset="0"/>
              </a:rPr>
              <a:t>, coding sequence, and terminator, then apply saturated mutagenesis to the RBS region.  If your CDS part is readily</a:t>
            </a:r>
            <a:r>
              <a:rPr lang="en-US" baseline="0" dirty="0" smtClean="0">
                <a:latin typeface="Calibri" charset="0"/>
              </a:rPr>
              <a:t> assayable, then you can pick colonies with distinct expression levels, sequence them, and from this you have a set of </a:t>
            </a:r>
            <a:r>
              <a:rPr lang="en-US" baseline="0" dirty="0" err="1" smtClean="0">
                <a:latin typeface="Calibri" charset="0"/>
              </a:rPr>
              <a:t>rbs</a:t>
            </a:r>
            <a:r>
              <a:rPr lang="en-US" baseline="0" dirty="0" smtClean="0">
                <a:latin typeface="Calibri" charset="0"/>
              </a:rPr>
              <a:t> parts.  The test for the ‘modularity’ of these parts is done by putting the family of RBS parts in different context.</a:t>
            </a:r>
          </a:p>
          <a:p>
            <a:r>
              <a:rPr lang="en-US" baseline="0" dirty="0" smtClean="0">
                <a:latin typeface="Calibri" charset="0"/>
              </a:rPr>
              <a:t>*</a:t>
            </a:r>
          </a:p>
          <a:p>
            <a:r>
              <a:rPr lang="en-US" baseline="0" dirty="0" smtClean="0">
                <a:latin typeface="Calibri" charset="0"/>
              </a:rPr>
              <a:t>Here we have a family of 7 </a:t>
            </a:r>
            <a:r>
              <a:rPr lang="en-US" baseline="0" dirty="0" err="1" smtClean="0">
                <a:latin typeface="Calibri" charset="0"/>
              </a:rPr>
              <a:t>rbs</a:t>
            </a:r>
            <a:r>
              <a:rPr lang="en-US" baseline="0" dirty="0" smtClean="0">
                <a:latin typeface="Calibri" charset="0"/>
              </a:rPr>
              <a:t> parts placed upstream of either RFP in red or </a:t>
            </a:r>
            <a:r>
              <a:rPr lang="en-US" baseline="0" dirty="0" err="1" smtClean="0">
                <a:latin typeface="Calibri" charset="0"/>
              </a:rPr>
              <a:t>lacZ</a:t>
            </a:r>
            <a:r>
              <a:rPr lang="en-US" baseline="0" dirty="0" smtClean="0">
                <a:latin typeface="Calibri" charset="0"/>
              </a:rPr>
              <a:t> in blue.  All constructs have the same promoter and terminator, they just differ by the choice of </a:t>
            </a:r>
            <a:r>
              <a:rPr lang="en-US" baseline="0" dirty="0" err="1" smtClean="0">
                <a:latin typeface="Calibri" charset="0"/>
              </a:rPr>
              <a:t>orf</a:t>
            </a:r>
            <a:r>
              <a:rPr lang="en-US" baseline="0" dirty="0" smtClean="0">
                <a:latin typeface="Calibri" charset="0"/>
              </a:rPr>
              <a:t> and choice of RBS part.  Notice that the rank order of the ribosome binding sites is different for the two proteins.  For perhaps half of them, which correspond to the weaker RBS’s, the ratios of the different activity levels seems fairly proportionate, but at the higher levels things get quite out of </a:t>
            </a:r>
            <a:r>
              <a:rPr lang="en-US" baseline="0" dirty="0" err="1" smtClean="0">
                <a:latin typeface="Calibri" charset="0"/>
              </a:rPr>
              <a:t>wack</a:t>
            </a:r>
            <a:r>
              <a:rPr lang="en-US" baseline="0" dirty="0" smtClean="0">
                <a:latin typeface="Calibri" charset="0"/>
              </a:rPr>
              <a:t>.  This very simple method of encapsulation turns out to have some validity.  Perhaps 50 percent of the variability is accounted for.  However, it is clear that the junction between the </a:t>
            </a:r>
            <a:r>
              <a:rPr lang="en-US" baseline="0" dirty="0" err="1" smtClean="0">
                <a:latin typeface="Calibri" charset="0"/>
              </a:rPr>
              <a:t>rbs</a:t>
            </a:r>
            <a:r>
              <a:rPr lang="en-US" baseline="0" dirty="0" smtClean="0">
                <a:latin typeface="Calibri" charset="0"/>
              </a:rPr>
              <a:t> and the coding sequence for simple ribosome binding sites is not trivially modular.  Before we move on, let me make clear that we are discussing translation in prokaryotes here, and the sensitivity of the 5’ UTR is far less pronounced in eukaryotes.  In yeast, it turns out that tuning ribosome binding sites has much less effect on gene expression.</a:t>
            </a:r>
            <a:endParaRPr lang="en-US" dirty="0">
              <a:latin typeface="Calibri"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8C7FE7F-6450-B745-8CA5-DC53AFB53693}" type="slidenum">
              <a:rPr lang="en-US">
                <a:solidFill>
                  <a:prstClr val="black"/>
                </a:solidFill>
                <a:latin typeface="Calibri" charset="0"/>
              </a:rPr>
              <a:pPr eaLnBrk="1" hangingPunct="1"/>
              <a:t>6</a:t>
            </a:fld>
            <a:endParaRPr lang="en-US">
              <a:solidFill>
                <a:prstClr val="black"/>
              </a:solidFill>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83B14-157C-4B1F-9044-9A74752FDE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030560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In prokaryotes, it is well known that</a:t>
            </a:r>
            <a:r>
              <a:rPr lang="en-US" baseline="0" dirty="0" smtClean="0"/>
              <a:t> variation in sequence upstream of an open reading frame has a big effect on translation.  Modifying this region of a part is usually the best place to alter expression levels in the cell.  Modeling the relationship between sequence and expression level can be handled in multiple ways,</a:t>
            </a:r>
            <a:endParaRPr lang="en-US" dirty="0" smtClean="0"/>
          </a:p>
        </p:txBody>
      </p:sp>
      <p:sp>
        <p:nvSpPr>
          <p:cNvPr id="4" name="Slide Number Placeholder 3"/>
          <p:cNvSpPr>
            <a:spLocks noGrp="1"/>
          </p:cNvSpPr>
          <p:nvPr>
            <p:ph type="sldNum" sz="quarter" idx="5"/>
          </p:nvPr>
        </p:nvSpPr>
        <p:spPr/>
        <p:txBody>
          <a:bodyPr/>
          <a:lstStyle/>
          <a:p>
            <a:pPr>
              <a:defRPr/>
            </a:pPr>
            <a:fld id="{707E80CA-CDFB-4360-9AF2-FA76EC54419B}" type="slidenum">
              <a:rPr lang="en-US">
                <a:solidFill>
                  <a:prstClr val="black"/>
                </a:solidFill>
              </a:rPr>
              <a:pPr>
                <a:defRPr/>
              </a:pPr>
              <a:t>9</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EA379B-9C7C-4FF6-BCE7-52F04B17011B}" type="datetimeFigureOut">
              <a:rPr lang="en-US" smtClean="0"/>
              <a:pPr/>
              <a:t>10/16/2013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6747E-1379-4166-A901-9B4004A57C7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EA379B-9C7C-4FF6-BCE7-52F04B17011B}" type="datetimeFigureOut">
              <a:rPr lang="en-US" smtClean="0"/>
              <a:pPr/>
              <a:t>10/16/2013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6747E-1379-4166-A901-9B4004A57C7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EA379B-9C7C-4FF6-BCE7-52F04B17011B}" type="datetimeFigureOut">
              <a:rPr lang="en-US" smtClean="0"/>
              <a:pPr/>
              <a:t>10/16/2013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6747E-1379-4166-A901-9B4004A57C77}"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7445643-8144-4062-AE79-7EC5C94530D4}" type="datetimeFigureOut">
              <a:rPr lang="en-US">
                <a:solidFill>
                  <a:prstClr val="black">
                    <a:tint val="75000"/>
                  </a:prstClr>
                </a:solidFill>
              </a:rPr>
              <a:pPr>
                <a:defRPr/>
              </a:pPr>
              <a:t>10/16/2013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49506F7-39A4-41E4-BAE1-C326B11047F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B3B4E03-C677-40FB-A520-E256B1489E19}" type="datetimeFigureOut">
              <a:rPr lang="en-US">
                <a:solidFill>
                  <a:prstClr val="black">
                    <a:tint val="75000"/>
                  </a:prstClr>
                </a:solidFill>
              </a:rPr>
              <a:pPr>
                <a:defRPr/>
              </a:pPr>
              <a:t>10/16/2013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EB7BBC1-D424-46FC-9C97-FD1E29757BB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82E4774-21AF-48CE-A92E-87A0491AAF9E}" type="datetimeFigureOut">
              <a:rPr lang="en-US">
                <a:solidFill>
                  <a:prstClr val="black">
                    <a:tint val="75000"/>
                  </a:prstClr>
                </a:solidFill>
              </a:rPr>
              <a:pPr>
                <a:defRPr/>
              </a:pPr>
              <a:t>10/16/2013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605DCCF-70D0-44D0-B6B2-70E04F274CC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708CC16-791D-4F3E-BD82-B288425D7724}" type="datetimeFigureOut">
              <a:rPr lang="en-US">
                <a:solidFill>
                  <a:prstClr val="black">
                    <a:tint val="75000"/>
                  </a:prstClr>
                </a:solidFill>
              </a:rPr>
              <a:pPr>
                <a:defRPr/>
              </a:pPr>
              <a:t>10/16/2013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B57D031-BA30-4750-AB0A-1225FC71AC5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1634CD4-9D2C-44EA-B6DE-B8B16B467BDD}" type="datetimeFigureOut">
              <a:rPr lang="en-US">
                <a:solidFill>
                  <a:prstClr val="black">
                    <a:tint val="75000"/>
                  </a:prstClr>
                </a:solidFill>
              </a:rPr>
              <a:pPr>
                <a:defRPr/>
              </a:pPr>
              <a:t>10/16/2013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15B319CB-B166-456D-A641-3C15D13270F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6E5BE33-77E7-42DD-8470-9B001CEE9A9B}" type="datetimeFigureOut">
              <a:rPr lang="en-US">
                <a:solidFill>
                  <a:prstClr val="black">
                    <a:tint val="75000"/>
                  </a:prstClr>
                </a:solidFill>
              </a:rPr>
              <a:pPr>
                <a:defRPr/>
              </a:pPr>
              <a:t>10/16/2013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78E8C5D1-270E-4E91-8E91-ACE36B763C8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FED6DC3-E897-4499-96BF-808223996018}" type="datetimeFigureOut">
              <a:rPr lang="en-US">
                <a:solidFill>
                  <a:prstClr val="black">
                    <a:tint val="75000"/>
                  </a:prstClr>
                </a:solidFill>
              </a:rPr>
              <a:pPr>
                <a:defRPr/>
              </a:pPr>
              <a:t>10/16/2013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1E0D34B2-1C33-43A8-92C9-F1D5869D07EA}"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94FE888-FC7D-430A-A9C8-B1C8CAECCF15}" type="datetimeFigureOut">
              <a:rPr lang="en-US">
                <a:solidFill>
                  <a:prstClr val="black">
                    <a:tint val="75000"/>
                  </a:prstClr>
                </a:solidFill>
              </a:rPr>
              <a:pPr>
                <a:defRPr/>
              </a:pPr>
              <a:t>10/16/2013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5075C6B-3718-4A88-BD38-3C1782A48ED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EA379B-9C7C-4FF6-BCE7-52F04B17011B}" type="datetimeFigureOut">
              <a:rPr lang="en-US" smtClean="0"/>
              <a:pPr/>
              <a:t>10/16/2013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6747E-1379-4166-A901-9B4004A57C77}"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75EAE8D-520C-4A9C-9D15-FACEDF92B7CB}" type="datetimeFigureOut">
              <a:rPr lang="en-US">
                <a:solidFill>
                  <a:prstClr val="black">
                    <a:tint val="75000"/>
                  </a:prstClr>
                </a:solidFill>
              </a:rPr>
              <a:pPr>
                <a:defRPr/>
              </a:pPr>
              <a:t>10/16/2013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AFAECDF9-3108-4D01-A1C6-088B1EA63FDA}"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6BFAB9A-CE8C-47BC-9748-C7BDC5C48CA7}" type="datetimeFigureOut">
              <a:rPr lang="en-US">
                <a:solidFill>
                  <a:prstClr val="black">
                    <a:tint val="75000"/>
                  </a:prstClr>
                </a:solidFill>
              </a:rPr>
              <a:pPr>
                <a:defRPr/>
              </a:pPr>
              <a:t>10/16/2013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AFF0D42-46EF-4AB7-B10F-58FDCD3B0AF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17CB693-84BD-4891-A3C3-CD92B4F31B6F}" type="datetimeFigureOut">
              <a:rPr lang="en-US">
                <a:solidFill>
                  <a:prstClr val="black">
                    <a:tint val="75000"/>
                  </a:prstClr>
                </a:solidFill>
              </a:rPr>
              <a:pPr>
                <a:defRPr/>
              </a:pPr>
              <a:t>10/16/2013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E392F8B-9525-40DB-B22C-D46BFEEBD8D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6E661F6E-733B-C14F-A706-FDEFBFC660E5}" type="datetimeFigureOut">
              <a:rPr lang="en-US"/>
              <a:pPr/>
              <a:t>10/16/2013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fld id="{7B6D37AD-E84C-DF4E-A5C7-9904ED7AE918}" type="slidenum">
              <a:rPr lang="en-US"/>
              <a:pPr/>
              <a:t>‹#›</a:t>
            </a:fld>
            <a:endParaRPr lang="en-US"/>
          </a:p>
        </p:txBody>
      </p:sp>
    </p:spTree>
    <p:extLst>
      <p:ext uri="{BB962C8B-B14F-4D97-AF65-F5344CB8AC3E}">
        <p14:creationId xmlns:p14="http://schemas.microsoft.com/office/powerpoint/2010/main" val="23624382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DC307BF-1047-7045-859B-1922D4B6D3FA}" type="datetimeFigureOut">
              <a:rPr lang="en-US"/>
              <a:pPr/>
              <a:t>10/16/2013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fld id="{B4ECAAF4-605D-2A47-8BBA-21ADB4FF8E3A}" type="slidenum">
              <a:rPr lang="en-US"/>
              <a:pPr/>
              <a:t>‹#›</a:t>
            </a:fld>
            <a:endParaRPr lang="en-US"/>
          </a:p>
        </p:txBody>
      </p:sp>
    </p:spTree>
    <p:extLst>
      <p:ext uri="{BB962C8B-B14F-4D97-AF65-F5344CB8AC3E}">
        <p14:creationId xmlns:p14="http://schemas.microsoft.com/office/powerpoint/2010/main" val="3855471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8BB7575F-5EA2-F345-9A44-AC7CA692CE65}" type="datetimeFigureOut">
              <a:rPr lang="en-US"/>
              <a:pPr/>
              <a:t>10/16/2013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fld id="{6C962881-2046-C347-B4AD-8E3B6A9CDA5C}" type="slidenum">
              <a:rPr lang="en-US"/>
              <a:pPr/>
              <a:t>‹#›</a:t>
            </a:fld>
            <a:endParaRPr lang="en-US"/>
          </a:p>
        </p:txBody>
      </p:sp>
    </p:spTree>
    <p:extLst>
      <p:ext uri="{BB962C8B-B14F-4D97-AF65-F5344CB8AC3E}">
        <p14:creationId xmlns:p14="http://schemas.microsoft.com/office/powerpoint/2010/main" val="28104429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BC7A3FB0-0922-154D-92A4-58AB6C0DA39A}" type="datetimeFigureOut">
              <a:rPr lang="en-US"/>
              <a:pPr/>
              <a:t>10/16/2013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fld id="{D146B64E-7F46-184D-B8E3-2037E4C62BF8}" type="slidenum">
              <a:rPr lang="en-US"/>
              <a:pPr/>
              <a:t>‹#›</a:t>
            </a:fld>
            <a:endParaRPr lang="en-US"/>
          </a:p>
        </p:txBody>
      </p:sp>
    </p:spTree>
    <p:extLst>
      <p:ext uri="{BB962C8B-B14F-4D97-AF65-F5344CB8AC3E}">
        <p14:creationId xmlns:p14="http://schemas.microsoft.com/office/powerpoint/2010/main" val="1115136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44D5BC25-F779-D640-8AD6-0FFB4FC8EF61}" type="datetimeFigureOut">
              <a:rPr lang="en-US"/>
              <a:pPr/>
              <a:t>10/16/2013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fld id="{C3D723B5-A066-3040-9B27-3D5DF8519F45}" type="slidenum">
              <a:rPr lang="en-US"/>
              <a:pPr/>
              <a:t>‹#›</a:t>
            </a:fld>
            <a:endParaRPr lang="en-US"/>
          </a:p>
        </p:txBody>
      </p:sp>
    </p:spTree>
    <p:extLst>
      <p:ext uri="{BB962C8B-B14F-4D97-AF65-F5344CB8AC3E}">
        <p14:creationId xmlns:p14="http://schemas.microsoft.com/office/powerpoint/2010/main" val="36644979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FA50B90C-78C2-C444-9E92-B94FFDFCD2F6}" type="datetimeFigureOut">
              <a:rPr lang="en-US"/>
              <a:pPr/>
              <a:t>10/16/2013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fld id="{B2C252C4-9AB7-0A47-AC37-8128412DDE53}" type="slidenum">
              <a:rPr lang="en-US"/>
              <a:pPr/>
              <a:t>‹#›</a:t>
            </a:fld>
            <a:endParaRPr lang="en-US"/>
          </a:p>
        </p:txBody>
      </p:sp>
    </p:spTree>
    <p:extLst>
      <p:ext uri="{BB962C8B-B14F-4D97-AF65-F5344CB8AC3E}">
        <p14:creationId xmlns:p14="http://schemas.microsoft.com/office/powerpoint/2010/main" val="1510385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B1395386-0C3E-184B-8375-06159CD0AF9E}" type="datetimeFigureOut">
              <a:rPr lang="en-US"/>
              <a:pPr/>
              <a:t>10/16/2013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fld id="{3CDE60E8-1729-D14D-B340-8F394A07B3FB}" type="slidenum">
              <a:rPr lang="en-US"/>
              <a:pPr/>
              <a:t>‹#›</a:t>
            </a:fld>
            <a:endParaRPr lang="en-US"/>
          </a:p>
        </p:txBody>
      </p:sp>
    </p:spTree>
    <p:extLst>
      <p:ext uri="{BB962C8B-B14F-4D97-AF65-F5344CB8AC3E}">
        <p14:creationId xmlns:p14="http://schemas.microsoft.com/office/powerpoint/2010/main" val="1597608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EA379B-9C7C-4FF6-BCE7-52F04B17011B}" type="datetimeFigureOut">
              <a:rPr lang="en-US" smtClean="0"/>
              <a:pPr/>
              <a:t>10/16/2013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6747E-1379-4166-A901-9B4004A57C77}"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457AAF3-43EA-5545-A540-6AD0BCDBAA40}" type="datetimeFigureOut">
              <a:rPr lang="en-US"/>
              <a:pPr/>
              <a:t>10/16/2013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fld id="{22B17821-7DD2-5349-83B4-446AAC6C011D}" type="slidenum">
              <a:rPr lang="en-US"/>
              <a:pPr/>
              <a:t>‹#›</a:t>
            </a:fld>
            <a:endParaRPr lang="en-US"/>
          </a:p>
        </p:txBody>
      </p:sp>
    </p:spTree>
    <p:extLst>
      <p:ext uri="{BB962C8B-B14F-4D97-AF65-F5344CB8AC3E}">
        <p14:creationId xmlns:p14="http://schemas.microsoft.com/office/powerpoint/2010/main" val="673531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68874A2C-1EF7-0240-AF5D-206F0C62F362}" type="datetimeFigureOut">
              <a:rPr lang="en-US"/>
              <a:pPr/>
              <a:t>10/16/2013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fld id="{BCBC143E-A108-2B4F-9D9C-A566D5E30450}" type="slidenum">
              <a:rPr lang="en-US"/>
              <a:pPr/>
              <a:t>‹#›</a:t>
            </a:fld>
            <a:endParaRPr lang="en-US"/>
          </a:p>
        </p:txBody>
      </p:sp>
    </p:spTree>
    <p:extLst>
      <p:ext uri="{BB962C8B-B14F-4D97-AF65-F5344CB8AC3E}">
        <p14:creationId xmlns:p14="http://schemas.microsoft.com/office/powerpoint/2010/main" val="6791453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4BE2357-E967-134E-89DA-B3908E57830C}" type="datetimeFigureOut">
              <a:rPr lang="en-US"/>
              <a:pPr/>
              <a:t>10/16/2013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fld id="{773B1483-616B-754A-B0D8-6A46C73427A7}" type="slidenum">
              <a:rPr lang="en-US"/>
              <a:pPr/>
              <a:t>‹#›</a:t>
            </a:fld>
            <a:endParaRPr lang="en-US"/>
          </a:p>
        </p:txBody>
      </p:sp>
    </p:spTree>
    <p:extLst>
      <p:ext uri="{BB962C8B-B14F-4D97-AF65-F5344CB8AC3E}">
        <p14:creationId xmlns:p14="http://schemas.microsoft.com/office/powerpoint/2010/main" val="592384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18ACBDA-10C4-1744-A7E6-5A4DEAE02F2D}" type="datetimeFigureOut">
              <a:rPr lang="en-US"/>
              <a:pPr/>
              <a:t>10/16/2013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fld id="{6F37C11C-D4D5-EA4A-925E-11E7784A91FF}" type="slidenum">
              <a:rPr lang="en-US"/>
              <a:pPr/>
              <a:t>‹#›</a:t>
            </a:fld>
            <a:endParaRPr lang="en-US"/>
          </a:p>
        </p:txBody>
      </p:sp>
    </p:spTree>
    <p:extLst>
      <p:ext uri="{BB962C8B-B14F-4D97-AF65-F5344CB8AC3E}">
        <p14:creationId xmlns:p14="http://schemas.microsoft.com/office/powerpoint/2010/main" val="652104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4EA379B-9C7C-4FF6-BCE7-52F04B17011B}" type="datetimeFigureOut">
              <a:rPr lang="en-US" smtClean="0"/>
              <a:pPr/>
              <a:t>10/16/2013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18205996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B4EA379B-9C7C-4FF6-BCE7-52F04B17011B}" type="datetimeFigureOut">
              <a:rPr lang="en-US" smtClean="0"/>
              <a:pPr/>
              <a:t>10/16/2013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4021727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B4EA379B-9C7C-4FF6-BCE7-52F04B17011B}" type="datetimeFigureOut">
              <a:rPr lang="en-US" smtClean="0"/>
              <a:pPr/>
              <a:t>10/16/2013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1158626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B4EA379B-9C7C-4FF6-BCE7-52F04B17011B}" type="datetimeFigureOut">
              <a:rPr lang="en-US" smtClean="0"/>
              <a:pPr/>
              <a:t>10/16/2013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11697839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B4EA379B-9C7C-4FF6-BCE7-52F04B17011B}" type="datetimeFigureOut">
              <a:rPr lang="en-US" smtClean="0"/>
              <a:pPr/>
              <a:t>10/16/2013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2347870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B4EA379B-9C7C-4FF6-BCE7-52F04B17011B}" type="datetimeFigureOut">
              <a:rPr lang="en-US" smtClean="0"/>
              <a:pPr/>
              <a:t>10/16/2013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216925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EA379B-9C7C-4FF6-BCE7-52F04B17011B}" type="datetimeFigureOut">
              <a:rPr lang="en-US" smtClean="0"/>
              <a:pPr/>
              <a:t>10/16/2013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A6747E-1379-4166-A901-9B4004A57C77}"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B4EA379B-9C7C-4FF6-BCE7-52F04B17011B}" type="datetimeFigureOut">
              <a:rPr lang="en-US" smtClean="0"/>
              <a:pPr/>
              <a:t>10/16/2013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19318106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B4EA379B-9C7C-4FF6-BCE7-52F04B17011B}" type="datetimeFigureOut">
              <a:rPr lang="en-US" smtClean="0"/>
              <a:pPr/>
              <a:t>10/16/2013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39051556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B4EA379B-9C7C-4FF6-BCE7-52F04B17011B}" type="datetimeFigureOut">
              <a:rPr lang="en-US" smtClean="0"/>
              <a:pPr/>
              <a:t>10/16/2013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18972816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B4EA379B-9C7C-4FF6-BCE7-52F04B17011B}" type="datetimeFigureOut">
              <a:rPr lang="en-US" smtClean="0"/>
              <a:pPr/>
              <a:t>10/16/2013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14069143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B4EA379B-9C7C-4FF6-BCE7-52F04B17011B}" type="datetimeFigureOut">
              <a:rPr lang="en-US" smtClean="0"/>
              <a:pPr/>
              <a:t>10/16/2013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544755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2A8B4569-961C-4664-8A2D-2A502CC328E1}" type="datetimeFigureOut">
              <a:rPr lang="en-US"/>
              <a:pPr/>
              <a:t>10/16/2013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E6FD8F1-5E11-44D0-9F4D-8D01F05356F5}" type="slidenum">
              <a:rPr lang="en-US"/>
              <a:pPr/>
              <a:t>‹#›</a:t>
            </a:fld>
            <a:endParaRPr lang="en-US"/>
          </a:p>
        </p:txBody>
      </p:sp>
    </p:spTree>
    <p:extLst>
      <p:ext uri="{BB962C8B-B14F-4D97-AF65-F5344CB8AC3E}">
        <p14:creationId xmlns:p14="http://schemas.microsoft.com/office/powerpoint/2010/main" val="621235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581954BE-0C2D-4429-B496-B57693DB7292}" type="datetimeFigureOut">
              <a:rPr lang="en-US"/>
              <a:pPr/>
              <a:t>10/16/2013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35388D3-F712-41B8-95A0-8416AB47C079}" type="slidenum">
              <a:rPr lang="en-US"/>
              <a:pPr/>
              <a:t>‹#›</a:t>
            </a:fld>
            <a:endParaRPr lang="en-US"/>
          </a:p>
        </p:txBody>
      </p:sp>
    </p:spTree>
    <p:extLst>
      <p:ext uri="{BB962C8B-B14F-4D97-AF65-F5344CB8AC3E}">
        <p14:creationId xmlns:p14="http://schemas.microsoft.com/office/powerpoint/2010/main" val="15941771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9C857848-02C1-4F3B-86A1-CD519CE126C8}" type="datetimeFigureOut">
              <a:rPr lang="en-US"/>
              <a:pPr/>
              <a:t>10/16/2013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D303865-573E-4AAB-98C6-84B5044DA05F}" type="slidenum">
              <a:rPr lang="en-US"/>
              <a:pPr/>
              <a:t>‹#›</a:t>
            </a:fld>
            <a:endParaRPr lang="en-US"/>
          </a:p>
        </p:txBody>
      </p:sp>
    </p:spTree>
    <p:extLst>
      <p:ext uri="{BB962C8B-B14F-4D97-AF65-F5344CB8AC3E}">
        <p14:creationId xmlns:p14="http://schemas.microsoft.com/office/powerpoint/2010/main" val="1965361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FA053D5E-6B40-4115-86E5-357EB2B628DC}" type="datetimeFigureOut">
              <a:rPr lang="en-US"/>
              <a:pPr/>
              <a:t>10/16/2013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EF1A11EB-3631-4661-8D90-9CFAD6F09003}" type="slidenum">
              <a:rPr lang="en-US"/>
              <a:pPr/>
              <a:t>‹#›</a:t>
            </a:fld>
            <a:endParaRPr lang="en-US"/>
          </a:p>
        </p:txBody>
      </p:sp>
    </p:spTree>
    <p:extLst>
      <p:ext uri="{BB962C8B-B14F-4D97-AF65-F5344CB8AC3E}">
        <p14:creationId xmlns:p14="http://schemas.microsoft.com/office/powerpoint/2010/main" val="29359000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F07EE241-DE7C-4D7C-A8E8-00FFE61685D2}" type="datetimeFigureOut">
              <a:rPr lang="en-US"/>
              <a:pPr/>
              <a:t>10/16/2013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B778505A-B84F-4C10-8BAF-9D788801A7E7}" type="slidenum">
              <a:rPr lang="en-US"/>
              <a:pPr/>
              <a:t>‹#›</a:t>
            </a:fld>
            <a:endParaRPr lang="en-US"/>
          </a:p>
        </p:txBody>
      </p:sp>
    </p:spTree>
    <p:extLst>
      <p:ext uri="{BB962C8B-B14F-4D97-AF65-F5344CB8AC3E}">
        <p14:creationId xmlns:p14="http://schemas.microsoft.com/office/powerpoint/2010/main" val="1541822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EA379B-9C7C-4FF6-BCE7-52F04B17011B}" type="datetimeFigureOut">
              <a:rPr lang="en-US" smtClean="0"/>
              <a:pPr/>
              <a:t>10/16/2013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A6747E-1379-4166-A901-9B4004A57C77}"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9B2E879A-1A4F-432B-B7E6-C6E860949D87}" type="datetimeFigureOut">
              <a:rPr lang="en-US"/>
              <a:pPr/>
              <a:t>10/16/2013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C168192E-B165-4EC0-B3E8-A0A82CE350DB}" type="slidenum">
              <a:rPr lang="en-US"/>
              <a:pPr/>
              <a:t>‹#›</a:t>
            </a:fld>
            <a:endParaRPr lang="en-US"/>
          </a:p>
        </p:txBody>
      </p:sp>
    </p:spTree>
    <p:extLst>
      <p:ext uri="{BB962C8B-B14F-4D97-AF65-F5344CB8AC3E}">
        <p14:creationId xmlns:p14="http://schemas.microsoft.com/office/powerpoint/2010/main" val="8082054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A565814-E3F8-4190-A4CA-E7C36FEEE0E5}" type="datetimeFigureOut">
              <a:rPr lang="en-US"/>
              <a:pPr/>
              <a:t>10/16/2013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E2866A19-4EDB-4832-BAA4-04929D711D09}" type="slidenum">
              <a:rPr lang="en-US"/>
              <a:pPr/>
              <a:t>‹#›</a:t>
            </a:fld>
            <a:endParaRPr lang="en-US"/>
          </a:p>
        </p:txBody>
      </p:sp>
    </p:spTree>
    <p:extLst>
      <p:ext uri="{BB962C8B-B14F-4D97-AF65-F5344CB8AC3E}">
        <p14:creationId xmlns:p14="http://schemas.microsoft.com/office/powerpoint/2010/main" val="1739235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97E6936-8899-4BDB-A662-CAD50510094B}" type="datetimeFigureOut">
              <a:rPr lang="en-US"/>
              <a:pPr/>
              <a:t>10/16/2013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51BADAC8-19BE-4D73-B994-A70053C07849}" type="slidenum">
              <a:rPr lang="en-US"/>
              <a:pPr/>
              <a:t>‹#›</a:t>
            </a:fld>
            <a:endParaRPr lang="en-US"/>
          </a:p>
        </p:txBody>
      </p:sp>
    </p:spTree>
    <p:extLst>
      <p:ext uri="{BB962C8B-B14F-4D97-AF65-F5344CB8AC3E}">
        <p14:creationId xmlns:p14="http://schemas.microsoft.com/office/powerpoint/2010/main" val="22075190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19C67352-8E18-4C0D-A99A-415C35CDFF1F}" type="datetimeFigureOut">
              <a:rPr lang="en-US"/>
              <a:pPr/>
              <a:t>10/16/2013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908863A-2B38-41A7-A3D8-B188167E479F}" type="slidenum">
              <a:rPr lang="en-US"/>
              <a:pPr/>
              <a:t>‹#›</a:t>
            </a:fld>
            <a:endParaRPr lang="en-US"/>
          </a:p>
        </p:txBody>
      </p:sp>
    </p:spTree>
    <p:extLst>
      <p:ext uri="{BB962C8B-B14F-4D97-AF65-F5344CB8AC3E}">
        <p14:creationId xmlns:p14="http://schemas.microsoft.com/office/powerpoint/2010/main" val="26671936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C6C1116-7A65-4495-A9BF-FE2219EDAFA3}" type="datetimeFigureOut">
              <a:rPr lang="en-US"/>
              <a:pPr/>
              <a:t>10/16/2013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FF8185F-ED7F-408C-A09E-A52DF05F2F73}" type="slidenum">
              <a:rPr lang="en-US"/>
              <a:pPr/>
              <a:t>‹#›</a:t>
            </a:fld>
            <a:endParaRPr lang="en-US"/>
          </a:p>
        </p:txBody>
      </p:sp>
    </p:spTree>
    <p:extLst>
      <p:ext uri="{BB962C8B-B14F-4D97-AF65-F5344CB8AC3E}">
        <p14:creationId xmlns:p14="http://schemas.microsoft.com/office/powerpoint/2010/main" val="31304895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FE33D68-92DC-4FBE-B73F-4BF0564BE318}" type="datetimeFigureOut">
              <a:rPr lang="en-US"/>
              <a:pPr/>
              <a:t>10/16/2013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CF0A651-41C8-41C9-9296-F8A6DE84B5FE}" type="slidenum">
              <a:rPr lang="en-US"/>
              <a:pPr/>
              <a:t>‹#›</a:t>
            </a:fld>
            <a:endParaRPr lang="en-US"/>
          </a:p>
        </p:txBody>
      </p:sp>
    </p:spTree>
    <p:extLst>
      <p:ext uri="{BB962C8B-B14F-4D97-AF65-F5344CB8AC3E}">
        <p14:creationId xmlns:p14="http://schemas.microsoft.com/office/powerpoint/2010/main" val="273609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EA379B-9C7C-4FF6-BCE7-52F04B17011B}" type="datetimeFigureOut">
              <a:rPr lang="en-US" smtClean="0"/>
              <a:pPr/>
              <a:t>10/16/2013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A6747E-1379-4166-A901-9B4004A57C7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EA379B-9C7C-4FF6-BCE7-52F04B17011B}" type="datetimeFigureOut">
              <a:rPr lang="en-US" smtClean="0"/>
              <a:pPr/>
              <a:t>10/16/2013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A6747E-1379-4166-A901-9B4004A57C7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EA379B-9C7C-4FF6-BCE7-52F04B17011B}" type="datetimeFigureOut">
              <a:rPr lang="en-US" smtClean="0"/>
              <a:pPr/>
              <a:t>10/16/2013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A6747E-1379-4166-A901-9B4004A57C7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EA379B-9C7C-4FF6-BCE7-52F04B17011B}" type="datetimeFigureOut">
              <a:rPr lang="en-US" smtClean="0"/>
              <a:pPr/>
              <a:t>10/16/2013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A6747E-1379-4166-A901-9B4004A57C7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EA379B-9C7C-4FF6-BCE7-52F04B17011B}" type="datetimeFigureOut">
              <a:rPr lang="en-US" smtClean="0"/>
              <a:pPr/>
              <a:t>10/16/2013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A6747E-1379-4166-A901-9B4004A57C7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CCA9A71-AAD3-44CC-9B40-EABCEC2A5C1D}" type="datetimeFigureOut">
              <a:rPr lang="en-US">
                <a:solidFill>
                  <a:prstClr val="black">
                    <a:tint val="75000"/>
                  </a:prstClr>
                </a:solidFill>
              </a:rPr>
              <a:pPr>
                <a:defRPr/>
              </a:pPr>
              <a:t>10/16/2013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00341B7E-2324-4F7B-93BB-1BFE7BE8057C}"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fontAlgn="base">
              <a:spcBef>
                <a:spcPct val="0"/>
              </a:spcBef>
              <a:spcAft>
                <a:spcPct val="0"/>
              </a:spcAft>
            </a:pPr>
            <a:fld id="{8A97DEDD-87D4-6347-8C0D-C214B7ACA969}" type="datetimeFigureOut">
              <a:rPr lang="en-US" smtClean="0">
                <a:ea typeface="ＭＳ Ｐゴシック" charset="0"/>
                <a:cs typeface="Arial" charset="0"/>
              </a:rPr>
              <a:pPr fontAlgn="base">
                <a:spcBef>
                  <a:spcPct val="0"/>
                </a:spcBef>
                <a:spcAft>
                  <a:spcPct val="0"/>
                </a:spcAft>
              </a:pPr>
              <a:t>10/16/2013</a:t>
            </a:fld>
            <a:endParaRPr lang="en-US" smtClean="0">
              <a:ea typeface="ＭＳ Ｐゴシック" charset="0"/>
              <a:cs typeface="Arial"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fontAlgn="base">
              <a:spcBef>
                <a:spcPct val="0"/>
              </a:spcBef>
              <a:spcAft>
                <a:spcPct val="0"/>
              </a:spcAft>
            </a:pPr>
            <a:fld id="{9547892A-65D3-A44C-B140-D977607A0C7A}" type="slidenum">
              <a:rPr lang="en-US" smtClean="0">
                <a:ea typeface="ＭＳ Ｐゴシック" charset="0"/>
                <a:cs typeface="Arial" charset="0"/>
              </a:rPr>
              <a:pPr fontAlgn="base">
                <a:spcBef>
                  <a:spcPct val="0"/>
                </a:spcBef>
                <a:spcAft>
                  <a:spcPct val="0"/>
                </a:spcAft>
              </a:pPr>
              <a:t>‹#›</a:t>
            </a:fld>
            <a:endParaRPr lang="en-US" smtClean="0">
              <a:ea typeface="ＭＳ Ｐゴシック" charset="0"/>
              <a:cs typeface="Arial" charset="0"/>
            </a:endParaRPr>
          </a:p>
        </p:txBody>
      </p:sp>
    </p:spTree>
    <p:extLst>
      <p:ext uri="{BB962C8B-B14F-4D97-AF65-F5344CB8AC3E}">
        <p14:creationId xmlns:p14="http://schemas.microsoft.com/office/powerpoint/2010/main" val="36535420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EA379B-9C7C-4FF6-BCE7-52F04B17011B}" type="datetimeFigureOut">
              <a:rPr lang="en-US" smtClean="0"/>
              <a:pPr/>
              <a:t>10/16/2013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A6747E-1379-4166-A901-9B4004A57C77}" type="slidenum">
              <a:rPr lang="en-US" smtClean="0"/>
              <a:pPr/>
              <a:t>‹#›</a:t>
            </a:fld>
            <a:endParaRPr lang="en-US"/>
          </a:p>
        </p:txBody>
      </p:sp>
    </p:spTree>
    <p:extLst>
      <p:ext uri="{BB962C8B-B14F-4D97-AF65-F5344CB8AC3E}">
        <p14:creationId xmlns:p14="http://schemas.microsoft.com/office/powerpoint/2010/main" val="216341781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fontAlgn="base">
              <a:spcBef>
                <a:spcPct val="0"/>
              </a:spcBef>
              <a:spcAft>
                <a:spcPct val="0"/>
              </a:spcAft>
            </a:pPr>
            <a:fld id="{72DF0BC5-6AFE-4182-B959-6DB58210BD30}" type="datetimeFigureOut">
              <a:rPr lang="en-US">
                <a:ea typeface="ＭＳ Ｐゴシック" pitchFamily="34" charset="-128"/>
              </a:rPr>
              <a:pPr fontAlgn="base">
                <a:spcBef>
                  <a:spcPct val="0"/>
                </a:spcBef>
                <a:spcAft>
                  <a:spcPct val="0"/>
                </a:spcAft>
              </a:pPr>
              <a:t>10/16/2013</a:t>
            </a:fld>
            <a:endParaRPr lang="en-US">
              <a:ea typeface="ＭＳ Ｐゴシック" pitchFamily="34" charset="-128"/>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pPr fontAlgn="base">
              <a:spcBef>
                <a:spcPct val="0"/>
              </a:spcBef>
              <a:spcAft>
                <a:spcPct val="0"/>
              </a:spcAft>
            </a:pPr>
            <a:fld id="{41E4F5A9-4CD0-4418-916B-69D546C2BF31}" type="slidenum">
              <a:rPr lang="en-US">
                <a:ea typeface="ＭＳ Ｐゴシック" pitchFamily="34" charset="-128"/>
              </a:rPr>
              <a:pPr fontAlgn="base">
                <a:spcBef>
                  <a:spcPct val="0"/>
                </a:spcBef>
                <a:spcAft>
                  <a:spcPct val="0"/>
                </a:spcAft>
              </a:pPr>
              <a:t>‹#›</a:t>
            </a:fld>
            <a:endParaRPr lang="en-US">
              <a:ea typeface="ＭＳ Ｐゴシック" pitchFamily="34" charset="-128"/>
            </a:endParaRPr>
          </a:p>
        </p:txBody>
      </p:sp>
    </p:spTree>
    <p:extLst>
      <p:ext uri="{BB962C8B-B14F-4D97-AF65-F5344CB8AC3E}">
        <p14:creationId xmlns:p14="http://schemas.microsoft.com/office/powerpoint/2010/main" val="38396028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4.xml"/><Relationship Id="rId1" Type="http://schemas.openxmlformats.org/officeDocument/2006/relationships/tags" Target="../tags/tag5.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6.xml"/><Relationship Id="rId1" Type="http://schemas.openxmlformats.org/officeDocument/2006/relationships/themeOverride" Target="../theme/themeOverride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6.xml"/><Relationship Id="rId1" Type="http://schemas.openxmlformats.org/officeDocument/2006/relationships/tags" Target="../tags/tag6.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tags" Target="../tags/tag7.xml"/><Relationship Id="rId4" Type="http://schemas.openxmlformats.org/officeDocument/2006/relationships/hyperlink" Target="https://salis.psu.edu/softwar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6.xml"/><Relationship Id="rId1" Type="http://schemas.openxmlformats.org/officeDocument/2006/relationships/themeOverride" Target="../theme/themeOverride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4.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4.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4.xml"/><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6.xml"/><Relationship Id="rId1" Type="http://schemas.openxmlformats.org/officeDocument/2006/relationships/themeOverride" Target="../theme/themeOverride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4.xml"/><Relationship Id="rId1" Type="http://schemas.openxmlformats.org/officeDocument/2006/relationships/tags" Target="../tags/tag11.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4.xml"/><Relationship Id="rId1" Type="http://schemas.openxmlformats.org/officeDocument/2006/relationships/tags" Target="../tags/tag1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4.xml"/><Relationship Id="rId1" Type="http://schemas.openxmlformats.org/officeDocument/2006/relationships/tags" Target="../tags/tag13.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6.xml"/><Relationship Id="rId1" Type="http://schemas.openxmlformats.org/officeDocument/2006/relationships/themeOverride" Target="../theme/themeOverride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6.xml"/><Relationship Id="rId1" Type="http://schemas.openxmlformats.org/officeDocument/2006/relationships/themeOverride" Target="../theme/themeOverride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6.xml"/><Relationship Id="rId1" Type="http://schemas.openxmlformats.org/officeDocument/2006/relationships/themeOverride" Target="../theme/themeOverride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24.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6.xml"/><Relationship Id="rId1" Type="http://schemas.openxmlformats.org/officeDocument/2006/relationships/themeOverride" Target="../theme/themeOverride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6.xml"/><Relationship Id="rId1" Type="http://schemas.openxmlformats.org/officeDocument/2006/relationships/themeOverride" Target="../theme/themeOverride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780878" y="2710934"/>
            <a:ext cx="5372522" cy="0"/>
          </a:xfrm>
          <a:prstGeom prst="line">
            <a:avLst/>
          </a:prstGeom>
        </p:spPr>
        <p:style>
          <a:lnRef idx="1">
            <a:schemeClr val="accent6"/>
          </a:lnRef>
          <a:fillRef idx="0">
            <a:schemeClr val="accent6"/>
          </a:fillRef>
          <a:effectRef idx="0">
            <a:schemeClr val="accent6"/>
          </a:effectRef>
          <a:fontRef idx="minor">
            <a:schemeClr val="tx1"/>
          </a:fontRef>
        </p:style>
      </p:cxnSp>
      <p:sp>
        <p:nvSpPr>
          <p:cNvPr id="13" name="TextBox 4"/>
          <p:cNvSpPr txBox="1">
            <a:spLocks noChangeArrowheads="1"/>
          </p:cNvSpPr>
          <p:nvPr/>
        </p:nvSpPr>
        <p:spPr bwMode="auto">
          <a:xfrm>
            <a:off x="457200" y="228600"/>
            <a:ext cx="8610600" cy="523220"/>
          </a:xfrm>
          <a:prstGeom prst="rect">
            <a:avLst/>
          </a:prstGeom>
          <a:noFill/>
          <a:ln w="9525">
            <a:noFill/>
            <a:miter lim="800000"/>
            <a:headEnd/>
            <a:tailEnd/>
          </a:ln>
        </p:spPr>
        <p:txBody>
          <a:bodyPr>
            <a:spAutoFit/>
          </a:bodyPr>
          <a:lstStyle/>
          <a:p>
            <a:r>
              <a:rPr lang="en-US" sz="2800" dirty="0" smtClean="0">
                <a:latin typeface="Rockwell Extra Bold" pitchFamily="18" charset="0"/>
              </a:rPr>
              <a:t>Regions affecting expression</a:t>
            </a:r>
            <a:endParaRPr lang="en-US" sz="2800" i="1" dirty="0">
              <a:latin typeface="Rockwell Extra Bold" pitchFamily="18" charset="0"/>
            </a:endParaRPr>
          </a:p>
        </p:txBody>
      </p:sp>
      <p:sp>
        <p:nvSpPr>
          <p:cNvPr id="2" name="Right Arrow 1"/>
          <p:cNvSpPr/>
          <p:nvPr/>
        </p:nvSpPr>
        <p:spPr>
          <a:xfrm>
            <a:off x="4038600" y="4572000"/>
            <a:ext cx="3352800" cy="121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ent Arrow 2"/>
          <p:cNvSpPr/>
          <p:nvPr/>
        </p:nvSpPr>
        <p:spPr>
          <a:xfrm>
            <a:off x="1179412" y="4287456"/>
            <a:ext cx="990600" cy="1066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 name="Straight Connector 4"/>
          <p:cNvCxnSpPr/>
          <p:nvPr/>
        </p:nvCxnSpPr>
        <p:spPr>
          <a:xfrm>
            <a:off x="1066800" y="5181600"/>
            <a:ext cx="777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ight Arrow 20"/>
          <p:cNvSpPr/>
          <p:nvPr/>
        </p:nvSpPr>
        <p:spPr>
          <a:xfrm>
            <a:off x="4038600" y="2101334"/>
            <a:ext cx="3352800" cy="1219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p:cNvSpPr txBox="1"/>
          <p:nvPr/>
        </p:nvSpPr>
        <p:spPr>
          <a:xfrm>
            <a:off x="2552700" y="5169590"/>
            <a:ext cx="495300" cy="369332"/>
          </a:xfrm>
          <a:prstGeom prst="rect">
            <a:avLst/>
          </a:prstGeom>
          <a:noFill/>
        </p:spPr>
        <p:txBody>
          <a:bodyPr wrap="square" rtlCol="0">
            <a:spAutoFit/>
          </a:bodyPr>
          <a:lstStyle/>
          <a:p>
            <a:r>
              <a:rPr lang="en-US" dirty="0" smtClean="0"/>
              <a:t>+1</a:t>
            </a:r>
            <a:endParaRPr lang="en-US" dirty="0"/>
          </a:p>
        </p:txBody>
      </p:sp>
      <p:sp>
        <p:nvSpPr>
          <p:cNvPr id="25" name="TextBox 24"/>
          <p:cNvSpPr txBox="1"/>
          <p:nvPr/>
        </p:nvSpPr>
        <p:spPr>
          <a:xfrm>
            <a:off x="1066800" y="5392838"/>
            <a:ext cx="1141312" cy="369332"/>
          </a:xfrm>
          <a:prstGeom prst="rect">
            <a:avLst/>
          </a:prstGeom>
          <a:noFill/>
        </p:spPr>
        <p:txBody>
          <a:bodyPr wrap="square" rtlCol="0">
            <a:spAutoFit/>
          </a:bodyPr>
          <a:lstStyle/>
          <a:p>
            <a:r>
              <a:rPr lang="en-US" dirty="0" smtClean="0"/>
              <a:t>-35     -10</a:t>
            </a:r>
            <a:endParaRPr lang="en-US" dirty="0"/>
          </a:p>
        </p:txBody>
      </p:sp>
      <p:sp>
        <p:nvSpPr>
          <p:cNvPr id="26" name="TextBox 25"/>
          <p:cNvSpPr txBox="1"/>
          <p:nvPr/>
        </p:nvSpPr>
        <p:spPr>
          <a:xfrm>
            <a:off x="2780878" y="2710934"/>
            <a:ext cx="1448644" cy="369332"/>
          </a:xfrm>
          <a:prstGeom prst="rect">
            <a:avLst/>
          </a:prstGeom>
          <a:noFill/>
        </p:spPr>
        <p:txBody>
          <a:bodyPr wrap="square" rtlCol="0">
            <a:spAutoFit/>
          </a:bodyPr>
          <a:lstStyle/>
          <a:p>
            <a:r>
              <a:rPr lang="en-US" dirty="0" smtClean="0"/>
              <a:t>-12   -8    -4</a:t>
            </a:r>
            <a:endParaRPr lang="en-US" dirty="0"/>
          </a:p>
        </p:txBody>
      </p:sp>
      <p:sp>
        <p:nvSpPr>
          <p:cNvPr id="28" name="TextBox 27"/>
          <p:cNvSpPr txBox="1"/>
          <p:nvPr/>
        </p:nvSpPr>
        <p:spPr>
          <a:xfrm>
            <a:off x="4495800" y="3027402"/>
            <a:ext cx="838200" cy="369332"/>
          </a:xfrm>
          <a:prstGeom prst="rect">
            <a:avLst/>
          </a:prstGeom>
          <a:noFill/>
        </p:spPr>
        <p:txBody>
          <a:bodyPr wrap="square" rtlCol="0">
            <a:spAutoFit/>
          </a:bodyPr>
          <a:lstStyle/>
          <a:p>
            <a:r>
              <a:rPr lang="en-US" dirty="0" smtClean="0"/>
              <a:t>+37</a:t>
            </a:r>
            <a:endParaRPr lang="en-US" dirty="0"/>
          </a:p>
        </p:txBody>
      </p:sp>
      <p:sp>
        <p:nvSpPr>
          <p:cNvPr id="14" name="Right Brace 13"/>
          <p:cNvSpPr/>
          <p:nvPr/>
        </p:nvSpPr>
        <p:spPr>
          <a:xfrm rot="16200000">
            <a:off x="3886622" y="1453634"/>
            <a:ext cx="6858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Brace 29"/>
          <p:cNvSpPr/>
          <p:nvPr/>
        </p:nvSpPr>
        <p:spPr>
          <a:xfrm rot="16200000">
            <a:off x="1646016" y="3343396"/>
            <a:ext cx="685800" cy="16190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ight Brace 30"/>
          <p:cNvSpPr/>
          <p:nvPr/>
        </p:nvSpPr>
        <p:spPr>
          <a:xfrm rot="16200000">
            <a:off x="2912721" y="1710928"/>
            <a:ext cx="685800" cy="495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2895600" y="1295400"/>
            <a:ext cx="726251" cy="369332"/>
          </a:xfrm>
          <a:prstGeom prst="rect">
            <a:avLst/>
          </a:prstGeom>
          <a:noFill/>
        </p:spPr>
        <p:txBody>
          <a:bodyPr wrap="square" rtlCol="0">
            <a:spAutoFit/>
          </a:bodyPr>
          <a:lstStyle/>
          <a:p>
            <a:pPr algn="ctr"/>
            <a:r>
              <a:rPr lang="en-US" dirty="0" smtClean="0"/>
              <a:t>SD</a:t>
            </a:r>
            <a:endParaRPr lang="en-US" dirty="0"/>
          </a:p>
        </p:txBody>
      </p:sp>
      <p:sp>
        <p:nvSpPr>
          <p:cNvPr id="34" name="TextBox 33"/>
          <p:cNvSpPr txBox="1"/>
          <p:nvPr/>
        </p:nvSpPr>
        <p:spPr>
          <a:xfrm>
            <a:off x="1371600" y="3440668"/>
            <a:ext cx="1241114" cy="369332"/>
          </a:xfrm>
          <a:prstGeom prst="rect">
            <a:avLst/>
          </a:prstGeom>
          <a:noFill/>
        </p:spPr>
        <p:txBody>
          <a:bodyPr wrap="square" rtlCol="0">
            <a:spAutoFit/>
          </a:bodyPr>
          <a:lstStyle/>
          <a:p>
            <a:pPr algn="ctr"/>
            <a:r>
              <a:rPr lang="en-US" dirty="0" smtClean="0"/>
              <a:t>Promoter</a:t>
            </a:r>
            <a:endParaRPr lang="en-US" dirty="0"/>
          </a:p>
        </p:txBody>
      </p:sp>
      <p:sp>
        <p:nvSpPr>
          <p:cNvPr id="32" name="Octagon 31"/>
          <p:cNvSpPr/>
          <p:nvPr/>
        </p:nvSpPr>
        <p:spPr>
          <a:xfrm>
            <a:off x="8305800" y="4902890"/>
            <a:ext cx="533400" cy="53340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Brace 39"/>
          <p:cNvSpPr/>
          <p:nvPr/>
        </p:nvSpPr>
        <p:spPr>
          <a:xfrm rot="16200000">
            <a:off x="5381263" y="-251704"/>
            <a:ext cx="685800" cy="33344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15348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371600"/>
            <a:ext cx="864235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6022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488" y="1285875"/>
            <a:ext cx="820102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2800" smtClean="0">
                <a:solidFill>
                  <a:prstClr val="black"/>
                </a:solidFill>
                <a:latin typeface="Rockwell Extra Bold" charset="0"/>
              </a:rPr>
              <a:t>Biophysical model</a:t>
            </a:r>
            <a:endParaRPr lang="en-US" sz="2800" i="1" smtClean="0">
              <a:solidFill>
                <a:prstClr val="black"/>
              </a:solidFill>
              <a:latin typeface="Rockwell Extra Bold" charset="0"/>
            </a:endParaRPr>
          </a:p>
        </p:txBody>
      </p:sp>
      <p:pic>
        <p:nvPicPr>
          <p:cNvPr id="717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5715000"/>
            <a:ext cx="87630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5753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2800" smtClean="0">
                <a:solidFill>
                  <a:prstClr val="black"/>
                </a:solidFill>
                <a:latin typeface="Rockwell Extra Bold" charset="0"/>
              </a:rPr>
              <a:t>Biophysical model</a:t>
            </a:r>
            <a:endParaRPr lang="en-US" sz="2800" i="1" smtClean="0">
              <a:solidFill>
                <a:prstClr val="black"/>
              </a:solidFill>
              <a:latin typeface="Rockwell Extra Bold" charset="0"/>
            </a:endParaRPr>
          </a:p>
        </p:txBody>
      </p:sp>
      <p:pic>
        <p:nvPicPr>
          <p:cNvPr id="819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838200"/>
            <a:ext cx="87630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Box 5"/>
          <p:cNvSpPr txBox="1">
            <a:spLocks noChangeArrowheads="1"/>
          </p:cNvSpPr>
          <p:nvPr/>
        </p:nvSpPr>
        <p:spPr bwMode="auto">
          <a:xfrm>
            <a:off x="533400" y="2133600"/>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Optimal Watson-Crick base pairing energy</a:t>
            </a:r>
          </a:p>
        </p:txBody>
      </p:sp>
      <p:sp>
        <p:nvSpPr>
          <p:cNvPr id="8199" name="TextBox 13"/>
          <p:cNvSpPr txBox="1">
            <a:spLocks noChangeArrowheads="1"/>
          </p:cNvSpPr>
          <p:nvPr/>
        </p:nvSpPr>
        <p:spPr bwMode="auto">
          <a:xfrm>
            <a:off x="762000" y="3135313"/>
            <a:ext cx="4552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Two values:  one for GTG and one for ATG</a:t>
            </a:r>
          </a:p>
        </p:txBody>
      </p:sp>
      <p:cxnSp>
        <p:nvCxnSpPr>
          <p:cNvPr id="15" name="Straight Connector 14"/>
          <p:cNvCxnSpPr/>
          <p:nvPr/>
        </p:nvCxnSpPr>
        <p:spPr>
          <a:xfrm rot="5400000" flipH="1" flipV="1">
            <a:off x="4191000" y="2667000"/>
            <a:ext cx="2286000" cy="0"/>
          </a:xfrm>
          <a:prstGeom prst="line">
            <a:avLst/>
          </a:prstGeom>
        </p:spPr>
        <p:style>
          <a:lnRef idx="1">
            <a:schemeClr val="accent1"/>
          </a:lnRef>
          <a:fillRef idx="0">
            <a:schemeClr val="accent1"/>
          </a:fillRef>
          <a:effectRef idx="0">
            <a:schemeClr val="accent1"/>
          </a:effectRef>
          <a:fontRef idx="minor">
            <a:schemeClr val="tx1"/>
          </a:fontRef>
        </p:style>
      </p:cxnSp>
      <p:sp>
        <p:nvSpPr>
          <p:cNvPr id="8201" name="TextBox 16"/>
          <p:cNvSpPr txBox="1">
            <a:spLocks noChangeArrowheads="1"/>
          </p:cNvSpPr>
          <p:nvPr/>
        </p:nvSpPr>
        <p:spPr bwMode="auto">
          <a:xfrm>
            <a:off x="2438400" y="3886200"/>
            <a:ext cx="4114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Empirically derived term correlating with </a:t>
            </a:r>
            <a:r>
              <a:rPr lang="ja-JP" altLang="en-US" smtClean="0">
                <a:solidFill>
                  <a:prstClr val="black"/>
                </a:solidFill>
              </a:rPr>
              <a:t>“</a:t>
            </a:r>
            <a:r>
              <a:rPr lang="en-US" smtClean="0">
                <a:solidFill>
                  <a:prstClr val="black"/>
                </a:solidFill>
              </a:rPr>
              <a:t>best</a:t>
            </a:r>
            <a:r>
              <a:rPr lang="ja-JP" altLang="en-US" smtClean="0">
                <a:solidFill>
                  <a:prstClr val="black"/>
                </a:solidFill>
              </a:rPr>
              <a:t>”</a:t>
            </a:r>
            <a:r>
              <a:rPr lang="en-US" smtClean="0">
                <a:solidFill>
                  <a:prstClr val="black"/>
                </a:solidFill>
              </a:rPr>
              <a:t> WC bp of rbs and start, one value for each spacing</a:t>
            </a:r>
          </a:p>
        </p:txBody>
      </p:sp>
      <p:sp>
        <p:nvSpPr>
          <p:cNvPr id="8202" name="TextBox 17"/>
          <p:cNvSpPr txBox="1">
            <a:spLocks noChangeArrowheads="1"/>
          </p:cNvSpPr>
          <p:nvPr/>
        </p:nvSpPr>
        <p:spPr bwMode="auto">
          <a:xfrm>
            <a:off x="5753100" y="6135688"/>
            <a:ext cx="3390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Lowest-energy </a:t>
            </a:r>
            <a:r>
              <a:rPr lang="ja-JP" altLang="en-US" smtClean="0">
                <a:solidFill>
                  <a:prstClr val="black"/>
                </a:solidFill>
              </a:rPr>
              <a:t>“</a:t>
            </a:r>
            <a:r>
              <a:rPr lang="en-US" smtClean="0">
                <a:solidFill>
                  <a:prstClr val="black"/>
                </a:solidFill>
              </a:rPr>
              <a:t>hit</a:t>
            </a:r>
            <a:r>
              <a:rPr lang="ja-JP" altLang="en-US" smtClean="0">
                <a:solidFill>
                  <a:prstClr val="black"/>
                </a:solidFill>
              </a:rPr>
              <a:t>”</a:t>
            </a:r>
            <a:r>
              <a:rPr lang="en-US" smtClean="0">
                <a:solidFill>
                  <a:prstClr val="black"/>
                </a:solidFill>
              </a:rPr>
              <a:t> from mFold of entire structure</a:t>
            </a:r>
          </a:p>
        </p:txBody>
      </p:sp>
      <p:cxnSp>
        <p:nvCxnSpPr>
          <p:cNvPr id="19" name="Straight Connector 18"/>
          <p:cNvCxnSpPr/>
          <p:nvPr/>
        </p:nvCxnSpPr>
        <p:spPr>
          <a:xfrm rot="5400000" flipH="1" flipV="1">
            <a:off x="6057900" y="3848100"/>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8204" name="TextBox 21"/>
          <p:cNvSpPr txBox="1">
            <a:spLocks noChangeArrowheads="1"/>
          </p:cNvSpPr>
          <p:nvPr/>
        </p:nvSpPr>
        <p:spPr bwMode="auto">
          <a:xfrm>
            <a:off x="4267200" y="5068888"/>
            <a:ext cx="411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mFold calculated stability of 4bp upstream of found RBS</a:t>
            </a:r>
          </a:p>
        </p:txBody>
      </p:sp>
      <p:cxnSp>
        <p:nvCxnSpPr>
          <p:cNvPr id="23" name="Straight Connector 22"/>
          <p:cNvCxnSpPr/>
          <p:nvPr/>
        </p:nvCxnSpPr>
        <p:spPr>
          <a:xfrm rot="5400000" flipH="1" flipV="1">
            <a:off x="5334000" y="3200400"/>
            <a:ext cx="33528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5" cstate="print"/>
          <a:srcRect/>
          <a:stretch>
            <a:fillRect/>
          </a:stretch>
        </p:blipFill>
        <p:spPr bwMode="auto">
          <a:xfrm>
            <a:off x="4800600" y="228600"/>
            <a:ext cx="4343400" cy="394855"/>
          </a:xfrm>
          <a:prstGeom prst="rect">
            <a:avLst/>
          </a:prstGeom>
          <a:noFill/>
          <a:ln w="9525">
            <a:noFill/>
            <a:miter lim="800000"/>
            <a:headEnd/>
            <a:tailEnd/>
          </a:ln>
        </p:spPr>
      </p:pic>
      <p:cxnSp>
        <p:nvCxnSpPr>
          <p:cNvPr id="13" name="Straight Connector 12"/>
          <p:cNvCxnSpPr/>
          <p:nvPr/>
        </p:nvCxnSpPr>
        <p:spPr>
          <a:xfrm flipV="1">
            <a:off x="4038600" y="1484453"/>
            <a:ext cx="0" cy="1650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057400" y="1484453"/>
            <a:ext cx="0" cy="572947"/>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3706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457200" y="762000"/>
            <a:ext cx="8305800" cy="1077218"/>
          </a:xfrm>
          <a:prstGeom prst="rect">
            <a:avLst/>
          </a:prstGeom>
        </p:spPr>
        <p:txBody>
          <a:bodyPr wrap="square">
            <a:spAutoFit/>
          </a:bodyPr>
          <a:lstStyle/>
          <a:p>
            <a:pPr eaLnBrk="0" fontAlgn="base" hangingPunct="0">
              <a:spcBef>
                <a:spcPct val="20000"/>
              </a:spcBef>
              <a:spcAft>
                <a:spcPct val="0"/>
              </a:spcAft>
            </a:pPr>
            <a:r>
              <a:rPr lang="en-US" sz="3200" dirty="0" smtClean="0">
                <a:solidFill>
                  <a:prstClr val="black"/>
                </a:solidFill>
                <a:ea typeface="ＭＳ Ｐゴシック" charset="0"/>
              </a:rPr>
              <a:t>Which of the delta G terms would be encapsulated by the Part model?</a:t>
            </a:r>
            <a:endParaRPr lang="en-US" sz="3200" dirty="0">
              <a:solidFill>
                <a:prstClr val="black"/>
              </a:solidFill>
              <a:ea typeface="ＭＳ Ｐゴシック" charset="0"/>
            </a:endParaRPr>
          </a:p>
        </p:txBody>
      </p:sp>
    </p:spTree>
    <p:extLst>
      <p:ext uri="{BB962C8B-B14F-4D97-AF65-F5344CB8AC3E}">
        <p14:creationId xmlns:p14="http://schemas.microsoft.com/office/powerpoint/2010/main" val="580398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2800" smtClean="0">
                <a:solidFill>
                  <a:prstClr val="black"/>
                </a:solidFill>
                <a:latin typeface="Rockwell Extra Bold" charset="0"/>
              </a:rPr>
              <a:t>Biophysical model</a:t>
            </a:r>
            <a:endParaRPr lang="en-US" sz="2800" i="1" smtClean="0">
              <a:solidFill>
                <a:prstClr val="black"/>
              </a:solidFill>
              <a:latin typeface="Rockwell Extra Bold" charset="0"/>
            </a:endParaRPr>
          </a:p>
        </p:txBody>
      </p:sp>
      <p:pic>
        <p:nvPicPr>
          <p:cNvPr id="819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838200"/>
            <a:ext cx="87630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Box 5"/>
          <p:cNvSpPr txBox="1">
            <a:spLocks noChangeArrowheads="1"/>
          </p:cNvSpPr>
          <p:nvPr/>
        </p:nvSpPr>
        <p:spPr bwMode="auto">
          <a:xfrm>
            <a:off x="533400" y="2133600"/>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Optimal Watson-Crick base pairing energy</a:t>
            </a:r>
          </a:p>
        </p:txBody>
      </p:sp>
      <p:sp>
        <p:nvSpPr>
          <p:cNvPr id="8199" name="TextBox 13"/>
          <p:cNvSpPr txBox="1">
            <a:spLocks noChangeArrowheads="1"/>
          </p:cNvSpPr>
          <p:nvPr/>
        </p:nvSpPr>
        <p:spPr bwMode="auto">
          <a:xfrm>
            <a:off x="762000" y="3135313"/>
            <a:ext cx="4552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Two values:  one for GTG and one for ATG</a:t>
            </a:r>
          </a:p>
        </p:txBody>
      </p:sp>
      <p:cxnSp>
        <p:nvCxnSpPr>
          <p:cNvPr id="15" name="Straight Connector 14"/>
          <p:cNvCxnSpPr/>
          <p:nvPr/>
        </p:nvCxnSpPr>
        <p:spPr>
          <a:xfrm rot="5400000" flipH="1" flipV="1">
            <a:off x="4191000" y="2667000"/>
            <a:ext cx="2286000" cy="0"/>
          </a:xfrm>
          <a:prstGeom prst="line">
            <a:avLst/>
          </a:prstGeom>
        </p:spPr>
        <p:style>
          <a:lnRef idx="1">
            <a:schemeClr val="accent1"/>
          </a:lnRef>
          <a:fillRef idx="0">
            <a:schemeClr val="accent1"/>
          </a:fillRef>
          <a:effectRef idx="0">
            <a:schemeClr val="accent1"/>
          </a:effectRef>
          <a:fontRef idx="minor">
            <a:schemeClr val="tx1"/>
          </a:fontRef>
        </p:style>
      </p:cxnSp>
      <p:sp>
        <p:nvSpPr>
          <p:cNvPr id="8201" name="TextBox 16"/>
          <p:cNvSpPr txBox="1">
            <a:spLocks noChangeArrowheads="1"/>
          </p:cNvSpPr>
          <p:nvPr/>
        </p:nvSpPr>
        <p:spPr bwMode="auto">
          <a:xfrm>
            <a:off x="2438400" y="3886200"/>
            <a:ext cx="4114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Empirically derived term correlating with </a:t>
            </a:r>
            <a:r>
              <a:rPr lang="ja-JP" altLang="en-US" smtClean="0">
                <a:solidFill>
                  <a:prstClr val="black"/>
                </a:solidFill>
              </a:rPr>
              <a:t>“</a:t>
            </a:r>
            <a:r>
              <a:rPr lang="en-US" smtClean="0">
                <a:solidFill>
                  <a:prstClr val="black"/>
                </a:solidFill>
              </a:rPr>
              <a:t>best</a:t>
            </a:r>
            <a:r>
              <a:rPr lang="ja-JP" altLang="en-US" smtClean="0">
                <a:solidFill>
                  <a:prstClr val="black"/>
                </a:solidFill>
              </a:rPr>
              <a:t>”</a:t>
            </a:r>
            <a:r>
              <a:rPr lang="en-US" smtClean="0">
                <a:solidFill>
                  <a:prstClr val="black"/>
                </a:solidFill>
              </a:rPr>
              <a:t> WC bp of rbs and start, one value for each spacing</a:t>
            </a:r>
          </a:p>
        </p:txBody>
      </p:sp>
      <p:sp>
        <p:nvSpPr>
          <p:cNvPr id="8202" name="TextBox 17"/>
          <p:cNvSpPr txBox="1">
            <a:spLocks noChangeArrowheads="1"/>
          </p:cNvSpPr>
          <p:nvPr/>
        </p:nvSpPr>
        <p:spPr bwMode="auto">
          <a:xfrm>
            <a:off x="5753100" y="6135688"/>
            <a:ext cx="3390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Lowest-energy </a:t>
            </a:r>
            <a:r>
              <a:rPr lang="ja-JP" altLang="en-US" smtClean="0">
                <a:solidFill>
                  <a:prstClr val="black"/>
                </a:solidFill>
              </a:rPr>
              <a:t>“</a:t>
            </a:r>
            <a:r>
              <a:rPr lang="en-US" smtClean="0">
                <a:solidFill>
                  <a:prstClr val="black"/>
                </a:solidFill>
              </a:rPr>
              <a:t>hit</a:t>
            </a:r>
            <a:r>
              <a:rPr lang="ja-JP" altLang="en-US" smtClean="0">
                <a:solidFill>
                  <a:prstClr val="black"/>
                </a:solidFill>
              </a:rPr>
              <a:t>”</a:t>
            </a:r>
            <a:r>
              <a:rPr lang="en-US" smtClean="0">
                <a:solidFill>
                  <a:prstClr val="black"/>
                </a:solidFill>
              </a:rPr>
              <a:t> from mFold of entire structure</a:t>
            </a:r>
          </a:p>
        </p:txBody>
      </p:sp>
      <p:cxnSp>
        <p:nvCxnSpPr>
          <p:cNvPr id="19" name="Straight Connector 18"/>
          <p:cNvCxnSpPr/>
          <p:nvPr/>
        </p:nvCxnSpPr>
        <p:spPr>
          <a:xfrm rot="5400000" flipH="1" flipV="1">
            <a:off x="6057900" y="3848100"/>
            <a:ext cx="4648200" cy="0"/>
          </a:xfrm>
          <a:prstGeom prst="line">
            <a:avLst/>
          </a:prstGeom>
        </p:spPr>
        <p:style>
          <a:lnRef idx="1">
            <a:schemeClr val="accent1"/>
          </a:lnRef>
          <a:fillRef idx="0">
            <a:schemeClr val="accent1"/>
          </a:fillRef>
          <a:effectRef idx="0">
            <a:schemeClr val="accent1"/>
          </a:effectRef>
          <a:fontRef idx="minor">
            <a:schemeClr val="tx1"/>
          </a:fontRef>
        </p:style>
      </p:cxnSp>
      <p:sp>
        <p:nvSpPr>
          <p:cNvPr id="8204" name="TextBox 21"/>
          <p:cNvSpPr txBox="1">
            <a:spLocks noChangeArrowheads="1"/>
          </p:cNvSpPr>
          <p:nvPr/>
        </p:nvSpPr>
        <p:spPr bwMode="auto">
          <a:xfrm>
            <a:off x="4267200" y="5068888"/>
            <a:ext cx="411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mFold calculated stability of 4bp upstream of found RBS</a:t>
            </a:r>
          </a:p>
        </p:txBody>
      </p:sp>
      <p:cxnSp>
        <p:nvCxnSpPr>
          <p:cNvPr id="23" name="Straight Connector 22"/>
          <p:cNvCxnSpPr/>
          <p:nvPr/>
        </p:nvCxnSpPr>
        <p:spPr>
          <a:xfrm rot="5400000" flipH="1" flipV="1">
            <a:off x="5334000" y="3200400"/>
            <a:ext cx="33528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0" y="1524000"/>
            <a:ext cx="5110163" cy="5268913"/>
            <a:chOff x="0" y="1524000"/>
            <a:chExt cx="5110163" cy="5268913"/>
          </a:xfrm>
        </p:grpSpPr>
        <p:cxnSp>
          <p:nvCxnSpPr>
            <p:cNvPr id="10" name="Straight Connector 9"/>
            <p:cNvCxnSpPr/>
            <p:nvPr/>
          </p:nvCxnSpPr>
          <p:spPr>
            <a:xfrm rot="5400000" flipH="1" flipV="1">
              <a:off x="2324100" y="179070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3086100" y="2247900"/>
              <a:ext cx="14478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7600" y="4830763"/>
              <a:ext cx="663575" cy="1570037"/>
            </a:xfrm>
            <a:prstGeom prst="rect">
              <a:avLst/>
            </a:prstGeom>
            <a:noFill/>
          </p:spPr>
          <p:txBody>
            <a:bodyPr wrap="none">
              <a:spAutoFit/>
            </a:bodyPr>
            <a:lstStyle/>
            <a:p>
              <a:pPr fontAlgn="base">
                <a:spcBef>
                  <a:spcPct val="0"/>
                </a:spcBef>
                <a:spcAft>
                  <a:spcPct val="0"/>
                </a:spcAft>
                <a:defRPr/>
              </a:pPr>
              <a:r>
                <a:rPr lang="en-US" sz="9600" dirty="0">
                  <a:solidFill>
                    <a:prstClr val="white">
                      <a:lumMod val="75000"/>
                    </a:prstClr>
                  </a:solidFill>
                  <a:latin typeface="Arial" charset="0"/>
                  <a:ea typeface="ＭＳ Ｐゴシック" charset="0"/>
                  <a:cs typeface="Arial" charset="0"/>
                </a:rPr>
                <a:t>*</a:t>
              </a:r>
            </a:p>
          </p:txBody>
        </p:sp>
        <p:sp>
          <p:nvSpPr>
            <p:cNvPr id="8207" name="TextBox 25"/>
            <p:cNvSpPr txBox="1">
              <a:spLocks noChangeArrowheads="1"/>
            </p:cNvSpPr>
            <p:nvPr/>
          </p:nvSpPr>
          <p:spPr bwMode="auto">
            <a:xfrm>
              <a:off x="1828800" y="3611563"/>
              <a:ext cx="6635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9600" smtClean="0">
                  <a:solidFill>
                    <a:prstClr val="black"/>
                  </a:solidFill>
                </a:rPr>
                <a:t>*</a:t>
              </a:r>
            </a:p>
          </p:txBody>
        </p:sp>
        <p:sp>
          <p:nvSpPr>
            <p:cNvPr id="8208" name="TextBox 26"/>
            <p:cNvSpPr txBox="1">
              <a:spLocks noChangeArrowheads="1"/>
            </p:cNvSpPr>
            <p:nvPr/>
          </p:nvSpPr>
          <p:spPr bwMode="auto">
            <a:xfrm>
              <a:off x="228600" y="2773363"/>
              <a:ext cx="6635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9600" smtClean="0">
                  <a:solidFill>
                    <a:prstClr val="black"/>
                  </a:solidFill>
                </a:rPr>
                <a:t>*</a:t>
              </a:r>
            </a:p>
          </p:txBody>
        </p:sp>
        <p:sp>
          <p:nvSpPr>
            <p:cNvPr id="8209" name="TextBox 27"/>
            <p:cNvSpPr txBox="1">
              <a:spLocks noChangeArrowheads="1"/>
            </p:cNvSpPr>
            <p:nvPr/>
          </p:nvSpPr>
          <p:spPr bwMode="auto">
            <a:xfrm>
              <a:off x="0" y="1752600"/>
              <a:ext cx="6635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9600" smtClean="0">
                  <a:solidFill>
                    <a:prstClr val="black"/>
                  </a:solidFill>
                </a:rPr>
                <a:t>*</a:t>
              </a:r>
            </a:p>
          </p:txBody>
        </p:sp>
        <p:sp>
          <p:nvSpPr>
            <p:cNvPr id="8210" name="TextBox 28"/>
            <p:cNvSpPr txBox="1">
              <a:spLocks noChangeArrowheads="1"/>
            </p:cNvSpPr>
            <p:nvPr/>
          </p:nvSpPr>
          <p:spPr bwMode="auto">
            <a:xfrm>
              <a:off x="327025" y="5592763"/>
              <a:ext cx="4783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7200" smtClean="0">
                  <a:solidFill>
                    <a:prstClr val="black"/>
                  </a:solidFill>
                </a:rPr>
                <a:t>*</a:t>
              </a:r>
              <a:r>
                <a:rPr lang="en-US" smtClean="0">
                  <a:solidFill>
                    <a:prstClr val="black"/>
                  </a:solidFill>
                </a:rPr>
                <a:t>Value would be a property of an RBS part</a:t>
              </a:r>
            </a:p>
          </p:txBody>
        </p:sp>
      </p:grpSp>
      <p:pic>
        <p:nvPicPr>
          <p:cNvPr id="20" name="Picture 2"/>
          <p:cNvPicPr>
            <a:picLocks noChangeAspect="1" noChangeArrowheads="1"/>
          </p:cNvPicPr>
          <p:nvPr/>
        </p:nvPicPr>
        <p:blipFill>
          <a:blip r:embed="rId5" cstate="print"/>
          <a:srcRect/>
          <a:stretch>
            <a:fillRect/>
          </a:stretch>
        </p:blipFill>
        <p:spPr bwMode="auto">
          <a:xfrm>
            <a:off x="4800600" y="228600"/>
            <a:ext cx="4343400" cy="39485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887187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2800" smtClean="0">
                <a:solidFill>
                  <a:prstClr val="black"/>
                </a:solidFill>
                <a:latin typeface="Rockwell Extra Bold" charset="0"/>
              </a:rPr>
              <a:t>RBS Calculator</a:t>
            </a:r>
            <a:endParaRPr lang="en-US" sz="2800" i="1" smtClean="0">
              <a:solidFill>
                <a:prstClr val="black"/>
              </a:solidFill>
              <a:latin typeface="Rockwell Extra Bold" charset="0"/>
            </a:endParaRPr>
          </a:p>
        </p:txBody>
      </p:sp>
      <p:sp>
        <p:nvSpPr>
          <p:cNvPr id="9219" name="Rectangle 11"/>
          <p:cNvSpPr>
            <a:spLocks noChangeArrowheads="1"/>
          </p:cNvSpPr>
          <p:nvPr/>
        </p:nvSpPr>
        <p:spPr bwMode="auto">
          <a:xfrm>
            <a:off x="381000" y="762000"/>
            <a:ext cx="8610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dirty="0" smtClean="0">
                <a:solidFill>
                  <a:prstClr val="black"/>
                </a:solidFill>
                <a:latin typeface="Arial" charset="0"/>
                <a:ea typeface="ＭＳ Ｐゴシック" charset="0"/>
                <a:cs typeface="Arial" charset="0"/>
                <a:hlinkClick r:id="rId4"/>
              </a:rPr>
              <a:t>https://salis.psu.edu/software/</a:t>
            </a:r>
            <a:endParaRPr lang="en-US" dirty="0" smtClean="0">
              <a:solidFill>
                <a:prstClr val="black"/>
              </a:solidFill>
              <a:latin typeface="Arial" charset="0"/>
              <a:ea typeface="ＭＳ Ｐゴシック" charset="0"/>
              <a:cs typeface="Arial" charset="0"/>
            </a:endParaRPr>
          </a:p>
          <a:p>
            <a:pPr fontAlgn="base">
              <a:spcBef>
                <a:spcPct val="0"/>
              </a:spcBef>
              <a:spcAft>
                <a:spcPct val="0"/>
              </a:spcAft>
            </a:pPr>
            <a:r>
              <a:rPr lang="en-US" dirty="0" smtClean="0">
                <a:solidFill>
                  <a:prstClr val="black"/>
                </a:solidFill>
                <a:latin typeface="Arial" charset="0"/>
                <a:ea typeface="ＭＳ Ｐゴシック" charset="0"/>
                <a:cs typeface="Arial" charset="0"/>
              </a:rPr>
              <a:t>ATGAGCAATGATCCCGGAAATGAGGTCTCATCGTTGTATCCCCCTCCACCTCCTTATGTCAAGTTTTTTACTCAATCAAATTTAGAGAAGCTACCCAAGTATAAGGAGAAGAAGGCAGCA</a:t>
            </a:r>
          </a:p>
        </p:txBody>
      </p:sp>
      <p:sp>
        <p:nvSpPr>
          <p:cNvPr id="9220" name="Rectangle 9"/>
          <p:cNvSpPr>
            <a:spLocks noChangeArrowheads="1"/>
          </p:cNvSpPr>
          <p:nvPr/>
        </p:nvSpPr>
        <p:spPr bwMode="auto">
          <a:xfrm>
            <a:off x="762000" y="2590800"/>
            <a:ext cx="7620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fontAlgn="base">
              <a:spcBef>
                <a:spcPct val="0"/>
              </a:spcBef>
              <a:spcAft>
                <a:spcPct val="0"/>
              </a:spcAft>
            </a:pPr>
            <a:r>
              <a:rPr lang="en-US" sz="2000" b="1" dirty="0" smtClean="0">
                <a:solidFill>
                  <a:srgbClr val="262626"/>
                </a:solidFill>
                <a:latin typeface="Arial" charset="0"/>
                <a:ea typeface="ＭＳ Ｐゴシック" charset="0"/>
                <a:cs typeface="Arial" charset="0"/>
              </a:rPr>
              <a:t>Limitations:</a:t>
            </a: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Accuracy is +/- factor of 2</a:t>
            </a: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Only gives relative translation rate, not absolute</a:t>
            </a:r>
          </a:p>
          <a:p>
            <a:pPr marL="457200" indent="-457200" fontAlgn="base">
              <a:spcBef>
                <a:spcPct val="0"/>
              </a:spcBef>
              <a:spcAft>
                <a:spcPct val="0"/>
              </a:spcAft>
              <a:buFont typeface="Wingdings" charset="0"/>
              <a:buChar char="§"/>
            </a:pPr>
            <a:r>
              <a:rPr lang="en-US" sz="2000" dirty="0" err="1" smtClean="0">
                <a:solidFill>
                  <a:srgbClr val="262626"/>
                </a:solidFill>
                <a:latin typeface="Arial" charset="0"/>
                <a:ea typeface="ＭＳ Ｐゴシック" charset="0"/>
                <a:cs typeface="Arial" charset="0"/>
              </a:rPr>
              <a:t>Doesn</a:t>
            </a:r>
            <a:r>
              <a:rPr lang="ja-JP" altLang="en-US" sz="2000" dirty="0" smtClean="0">
                <a:solidFill>
                  <a:srgbClr val="262626"/>
                </a:solidFill>
                <a:latin typeface="Arial" charset="0"/>
                <a:ea typeface="ＭＳ Ｐゴシック" charset="0"/>
                <a:cs typeface="Arial" charset="0"/>
              </a:rPr>
              <a:t>’</a:t>
            </a:r>
            <a:r>
              <a:rPr lang="en-US" sz="2000" dirty="0" smtClean="0">
                <a:solidFill>
                  <a:srgbClr val="262626"/>
                </a:solidFill>
                <a:latin typeface="Arial" charset="0"/>
                <a:ea typeface="ＭＳ Ｐゴシック" charset="0"/>
                <a:cs typeface="Arial" charset="0"/>
              </a:rPr>
              <a:t>t make predictions that involve changing the ORF sequence</a:t>
            </a: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Assumes translation initiation is under thermodynamic control, not kinetic control</a:t>
            </a: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The RNA secondary structure calculation only takes into account the single </a:t>
            </a:r>
            <a:r>
              <a:rPr lang="ja-JP" altLang="en-US" sz="2000" dirty="0" smtClean="0">
                <a:solidFill>
                  <a:srgbClr val="262626"/>
                </a:solidFill>
                <a:latin typeface="Arial" charset="0"/>
                <a:ea typeface="ＭＳ Ｐゴシック" charset="0"/>
                <a:cs typeface="Arial" charset="0"/>
              </a:rPr>
              <a:t>“</a:t>
            </a:r>
            <a:r>
              <a:rPr lang="en-US" sz="2000" dirty="0" smtClean="0">
                <a:solidFill>
                  <a:srgbClr val="262626"/>
                </a:solidFill>
                <a:latin typeface="Arial" charset="0"/>
                <a:ea typeface="ＭＳ Ｐゴシック" charset="0"/>
                <a:cs typeface="Arial" charset="0"/>
              </a:rPr>
              <a:t>best hit</a:t>
            </a:r>
            <a:r>
              <a:rPr lang="ja-JP" altLang="en-US" sz="2000" dirty="0" smtClean="0">
                <a:solidFill>
                  <a:srgbClr val="262626"/>
                </a:solidFill>
                <a:latin typeface="Arial" charset="0"/>
                <a:ea typeface="ＭＳ Ｐゴシック" charset="0"/>
                <a:cs typeface="Arial" charset="0"/>
              </a:rPr>
              <a:t>”</a:t>
            </a:r>
            <a:r>
              <a:rPr lang="en-US" sz="2000" dirty="0" smtClean="0">
                <a:solidFill>
                  <a:srgbClr val="262626"/>
                </a:solidFill>
                <a:latin typeface="Arial" charset="0"/>
                <a:ea typeface="ＭＳ Ｐゴシック" charset="0"/>
                <a:cs typeface="Arial" charset="0"/>
              </a:rPr>
              <a:t>, not the partition function of all hits</a:t>
            </a: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Does not take into account </a:t>
            </a:r>
            <a:r>
              <a:rPr lang="en-US" sz="2000" dirty="0" err="1" smtClean="0">
                <a:solidFill>
                  <a:srgbClr val="262626"/>
                </a:solidFill>
                <a:latin typeface="Arial" charset="0"/>
                <a:ea typeface="ＭＳ Ｐゴシック" charset="0"/>
                <a:cs typeface="Arial" charset="0"/>
              </a:rPr>
              <a:t>RNAse</a:t>
            </a:r>
            <a:r>
              <a:rPr lang="en-US" sz="2000" dirty="0" smtClean="0">
                <a:solidFill>
                  <a:srgbClr val="262626"/>
                </a:solidFill>
                <a:latin typeface="Arial" charset="0"/>
                <a:ea typeface="ＭＳ Ｐゴシック" charset="0"/>
                <a:cs typeface="Arial" charset="0"/>
              </a:rPr>
              <a:t> degradation or self-splicing behavior</a:t>
            </a:r>
          </a:p>
        </p:txBody>
      </p:sp>
    </p:spTree>
    <p:custDataLst>
      <p:tags r:id="rId1"/>
    </p:custDataLst>
    <p:extLst>
      <p:ext uri="{BB962C8B-B14F-4D97-AF65-F5344CB8AC3E}">
        <p14:creationId xmlns:p14="http://schemas.microsoft.com/office/powerpoint/2010/main" val="3509233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2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90" name="TextBox 3"/>
          <p:cNvSpPr txBox="1">
            <a:spLocks noChangeArrowheads="1"/>
          </p:cNvSpPr>
          <p:nvPr/>
        </p:nvSpPr>
        <p:spPr bwMode="auto">
          <a:xfrm>
            <a:off x="1143000" y="1752600"/>
            <a:ext cx="7239000" cy="2123658"/>
          </a:xfrm>
          <a:prstGeom prst="rect">
            <a:avLst/>
          </a:prstGeom>
          <a:noFill/>
          <a:ln w="9525">
            <a:noFill/>
            <a:miter lim="800000"/>
            <a:headEnd/>
            <a:tailEnd/>
          </a:ln>
        </p:spPr>
        <p:txBody>
          <a:bodyPr>
            <a:spAutoFit/>
          </a:bodyPr>
          <a:lstStyle/>
          <a:p>
            <a:pPr fontAlgn="base">
              <a:spcBef>
                <a:spcPct val="0"/>
              </a:spcBef>
              <a:spcAft>
                <a:spcPct val="0"/>
              </a:spcAft>
            </a:pPr>
            <a:r>
              <a:rPr lang="en-US" sz="4400" dirty="0">
                <a:solidFill>
                  <a:prstClr val="white"/>
                </a:solidFill>
                <a:latin typeface="Rockwell Extra Bold" pitchFamily="18" charset="0"/>
                <a:cs typeface="Arial" charset="0"/>
              </a:rPr>
              <a:t>‘Big Data’</a:t>
            </a:r>
          </a:p>
          <a:p>
            <a:pPr fontAlgn="base">
              <a:spcBef>
                <a:spcPct val="0"/>
              </a:spcBef>
              <a:spcAft>
                <a:spcPct val="0"/>
              </a:spcAft>
            </a:pPr>
            <a:r>
              <a:rPr lang="en-US" sz="4400" dirty="0">
                <a:solidFill>
                  <a:prstClr val="white"/>
                </a:solidFill>
                <a:latin typeface="Rockwell Extra Bold" pitchFamily="18" charset="0"/>
                <a:cs typeface="Arial" charset="0"/>
              </a:rPr>
              <a:t>approaches to model translation</a:t>
            </a:r>
          </a:p>
        </p:txBody>
      </p:sp>
      <p:sp>
        <p:nvSpPr>
          <p:cNvPr id="3" name="Rectangle 5"/>
          <p:cNvSpPr>
            <a:spLocks noChangeArrowheads="1"/>
          </p:cNvSpPr>
          <p:nvPr/>
        </p:nvSpPr>
        <p:spPr bwMode="auto">
          <a:xfrm>
            <a:off x="5027894" y="5715000"/>
            <a:ext cx="33763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fontAlgn="base">
              <a:spcBef>
                <a:spcPct val="0"/>
              </a:spcBef>
              <a:spcAft>
                <a:spcPct val="0"/>
              </a:spcAft>
            </a:pPr>
            <a:r>
              <a:rPr lang="en-US" sz="2400" smtClean="0">
                <a:solidFill>
                  <a:schemeClr val="bg1"/>
                </a:solidFill>
                <a:latin typeface="Arial" charset="0"/>
                <a:ea typeface="ＭＳ Ｐゴシック" charset="0"/>
                <a:cs typeface="Arial" charset="0"/>
              </a:rPr>
              <a:t>PMID 19359587</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676400"/>
            <a:ext cx="702786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600" y="6172200"/>
            <a:ext cx="72294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2882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a:spLocks noChangeArrowheads="1"/>
          </p:cNvSpPr>
          <p:nvPr/>
        </p:nvSpPr>
        <p:spPr bwMode="auto">
          <a:xfrm>
            <a:off x="6553200" y="457200"/>
            <a:ext cx="19159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dirty="0">
                <a:solidFill>
                  <a:prstClr val="black"/>
                </a:solidFill>
                <a:latin typeface="Arial" charset="0"/>
                <a:ea typeface="ＭＳ Ｐゴシック" charset="0"/>
                <a:cs typeface="Arial" charset="0"/>
              </a:rPr>
              <a:t>PMID 23924614 </a:t>
            </a:r>
            <a:endParaRPr lang="en-US" dirty="0" smtClean="0">
              <a:solidFill>
                <a:prstClr val="black"/>
              </a:solidFill>
              <a:latin typeface="Arial" charset="0"/>
              <a:ea typeface="ＭＳ Ｐゴシック" charset="0"/>
              <a:cs typeface="Arial"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100263"/>
            <a:ext cx="8496300"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7503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2800" smtClean="0">
                <a:solidFill>
                  <a:prstClr val="black"/>
                </a:solidFill>
                <a:latin typeface="Rockwell Extra Bold" charset="0"/>
              </a:rPr>
              <a:t>Random GFPs</a:t>
            </a:r>
            <a:endParaRPr lang="en-US" sz="2800" i="1" smtClean="0">
              <a:solidFill>
                <a:prstClr val="black"/>
              </a:solidFill>
              <a:latin typeface="Rockwell Extra Bold" charset="0"/>
            </a:endParaRPr>
          </a:p>
        </p:txBody>
      </p:sp>
      <p:sp>
        <p:nvSpPr>
          <p:cNvPr id="12291" name="Rectangle 9"/>
          <p:cNvSpPr>
            <a:spLocks noChangeArrowheads="1"/>
          </p:cNvSpPr>
          <p:nvPr/>
        </p:nvSpPr>
        <p:spPr bwMode="auto">
          <a:xfrm>
            <a:off x="762000" y="914400"/>
            <a:ext cx="7620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fontAlgn="base">
              <a:spcBef>
                <a:spcPct val="0"/>
              </a:spcBef>
              <a:spcAft>
                <a:spcPct val="0"/>
              </a:spcAft>
              <a:buFont typeface="Wingdings" charset="0"/>
              <a:buChar char="§"/>
            </a:pPr>
            <a:r>
              <a:rPr lang="en-US" sz="2000" smtClean="0">
                <a:solidFill>
                  <a:srgbClr val="262626"/>
                </a:solidFill>
                <a:latin typeface="Arial" charset="0"/>
                <a:ea typeface="ＭＳ Ｐゴシック" charset="0"/>
                <a:cs typeface="Arial" charset="0"/>
              </a:rPr>
              <a:t>154 genes that varied randomly by altering codon usage</a:t>
            </a:r>
          </a:p>
          <a:p>
            <a:pPr marL="457200" indent="-457200" fontAlgn="base">
              <a:spcBef>
                <a:spcPct val="0"/>
              </a:spcBef>
              <a:spcAft>
                <a:spcPct val="0"/>
              </a:spcAft>
              <a:buFont typeface="Wingdings" charset="0"/>
              <a:buChar char="§"/>
            </a:pPr>
            <a:r>
              <a:rPr lang="en-US" sz="2000" smtClean="0">
                <a:solidFill>
                  <a:srgbClr val="262626"/>
                </a:solidFill>
                <a:latin typeface="Arial" charset="0"/>
                <a:ea typeface="ＭＳ Ｐゴシック" charset="0"/>
                <a:cs typeface="Arial" charset="0"/>
              </a:rPr>
              <a:t>Place under a T7 promoter or Ptrc (normal </a:t>
            </a:r>
            <a:r>
              <a:rPr lang="en-US" sz="2000" smtClean="0">
                <a:solidFill>
                  <a:srgbClr val="262626"/>
                </a:solidFill>
                <a:latin typeface="Symbol" charset="0"/>
                <a:ea typeface="ＭＳ Ｐゴシック" charset="0"/>
                <a:cs typeface="Arial" charset="0"/>
              </a:rPr>
              <a:t>s</a:t>
            </a:r>
            <a:r>
              <a:rPr lang="en-US" sz="2000" baseline="-25000" smtClean="0">
                <a:solidFill>
                  <a:srgbClr val="262626"/>
                </a:solidFill>
                <a:latin typeface="Arial" charset="0"/>
                <a:ea typeface="ＭＳ Ｐゴシック" charset="0"/>
                <a:cs typeface="Arial" charset="0"/>
              </a:rPr>
              <a:t>70</a:t>
            </a:r>
            <a:r>
              <a:rPr lang="en-US" sz="2000" smtClean="0">
                <a:solidFill>
                  <a:srgbClr val="262626"/>
                </a:solidFill>
                <a:latin typeface="Arial" charset="0"/>
                <a:ea typeface="ＭＳ Ｐゴシック" charset="0"/>
                <a:cs typeface="Arial" charset="0"/>
              </a:rPr>
              <a:t> promoter)</a:t>
            </a:r>
          </a:p>
          <a:p>
            <a:pPr marL="457200" indent="-457200" fontAlgn="base">
              <a:spcBef>
                <a:spcPct val="0"/>
              </a:spcBef>
              <a:spcAft>
                <a:spcPct val="0"/>
              </a:spcAft>
              <a:buFont typeface="Wingdings" charset="0"/>
              <a:buChar char="§"/>
            </a:pPr>
            <a:r>
              <a:rPr lang="en-US" sz="2000" smtClean="0">
                <a:solidFill>
                  <a:srgbClr val="262626"/>
                </a:solidFill>
                <a:latin typeface="Arial" charset="0"/>
                <a:ea typeface="ＭＳ Ｐゴシック" charset="0"/>
                <a:cs typeface="Arial" charset="0"/>
              </a:rPr>
              <a:t>Get 250-fold range of fluorescence activity</a:t>
            </a:r>
          </a:p>
        </p:txBody>
      </p:sp>
      <p:pic>
        <p:nvPicPr>
          <p:cNvPr id="1229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438400"/>
            <a:ext cx="70866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427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p:txBody>
          <a:bodyPr/>
          <a:lstStyle/>
          <a:p>
            <a:r>
              <a:rPr lang="en-US" dirty="0">
                <a:solidFill>
                  <a:schemeClr val="bg1"/>
                </a:solidFill>
                <a:latin typeface="Rockwell Extra Bold" pitchFamily="18" charset="0"/>
                <a:ea typeface="+mn-ea"/>
                <a:cs typeface="Arial" charset="0"/>
              </a:rPr>
              <a:t>The simplest translation models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457200" y="762000"/>
            <a:ext cx="8305800" cy="1077218"/>
          </a:xfrm>
          <a:prstGeom prst="rect">
            <a:avLst/>
          </a:prstGeom>
        </p:spPr>
        <p:txBody>
          <a:bodyPr wrap="square">
            <a:spAutoFit/>
          </a:bodyPr>
          <a:lstStyle/>
          <a:p>
            <a:pPr eaLnBrk="0" fontAlgn="base" hangingPunct="0">
              <a:spcBef>
                <a:spcPct val="20000"/>
              </a:spcBef>
              <a:spcAft>
                <a:spcPct val="0"/>
              </a:spcAft>
            </a:pPr>
            <a:r>
              <a:rPr lang="en-US" sz="3200" dirty="0" smtClean="0">
                <a:solidFill>
                  <a:prstClr val="black"/>
                </a:solidFill>
                <a:ea typeface="ＭＳ Ｐゴシック" charset="0"/>
              </a:rPr>
              <a:t>Why would you expect codon usage to affect gene expression?</a:t>
            </a:r>
            <a:endParaRPr lang="en-US" sz="3200" dirty="0">
              <a:solidFill>
                <a:prstClr val="black"/>
              </a:solidFill>
              <a:ea typeface="ＭＳ Ｐゴシック" charset="0"/>
            </a:endParaRPr>
          </a:p>
        </p:txBody>
      </p:sp>
    </p:spTree>
    <p:extLst>
      <p:ext uri="{BB962C8B-B14F-4D97-AF65-F5344CB8AC3E}">
        <p14:creationId xmlns:p14="http://schemas.microsoft.com/office/powerpoint/2010/main" val="4024189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2800" smtClean="0">
                <a:solidFill>
                  <a:prstClr val="black"/>
                </a:solidFill>
                <a:latin typeface="Rockwell Extra Bold" charset="0"/>
              </a:rPr>
              <a:t>CAI:  codon adaptation index</a:t>
            </a:r>
            <a:endParaRPr lang="en-US" sz="2800" i="1" smtClean="0">
              <a:solidFill>
                <a:prstClr val="black"/>
              </a:solidFill>
              <a:latin typeface="Rockwell Extra Bold" charset="0"/>
            </a:endParaRPr>
          </a:p>
        </p:txBody>
      </p:sp>
      <p:sp>
        <p:nvSpPr>
          <p:cNvPr id="13315" name="Rectangle 9"/>
          <p:cNvSpPr>
            <a:spLocks noChangeArrowheads="1"/>
          </p:cNvSpPr>
          <p:nvPr/>
        </p:nvSpPr>
        <p:spPr bwMode="auto">
          <a:xfrm>
            <a:off x="762000" y="914400"/>
            <a:ext cx="76200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Codon usage is not random—some codons are used much more than others</a:t>
            </a: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Codon usage correlates with </a:t>
            </a:r>
            <a:r>
              <a:rPr lang="en-US" sz="2000" dirty="0" err="1" smtClean="0">
                <a:solidFill>
                  <a:srgbClr val="262626"/>
                </a:solidFill>
                <a:latin typeface="Arial" charset="0"/>
                <a:ea typeface="ＭＳ Ｐゴシック" charset="0"/>
                <a:cs typeface="Arial" charset="0"/>
              </a:rPr>
              <a:t>tRNA</a:t>
            </a:r>
            <a:r>
              <a:rPr lang="en-US" sz="2000" dirty="0" smtClean="0">
                <a:solidFill>
                  <a:srgbClr val="262626"/>
                </a:solidFill>
                <a:latin typeface="Arial" charset="0"/>
                <a:ea typeface="ＭＳ Ｐゴシック" charset="0"/>
                <a:cs typeface="Arial" charset="0"/>
              </a:rPr>
              <a:t> abundance</a:t>
            </a: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Overexpression of rare </a:t>
            </a:r>
            <a:r>
              <a:rPr lang="en-US" sz="2000" dirty="0" err="1" smtClean="0">
                <a:solidFill>
                  <a:srgbClr val="262626"/>
                </a:solidFill>
                <a:latin typeface="Arial" charset="0"/>
                <a:ea typeface="ＭＳ Ｐゴシック" charset="0"/>
                <a:cs typeface="Arial" charset="0"/>
              </a:rPr>
              <a:t>tRNAs</a:t>
            </a:r>
            <a:r>
              <a:rPr lang="en-US" sz="2000" dirty="0" smtClean="0">
                <a:solidFill>
                  <a:srgbClr val="262626"/>
                </a:solidFill>
                <a:latin typeface="Arial" charset="0"/>
                <a:ea typeface="ＭＳ Ｐゴシック" charset="0"/>
                <a:cs typeface="Arial" charset="0"/>
              </a:rPr>
              <a:t> improves expression of genes with rare codons</a:t>
            </a: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Use of </a:t>
            </a:r>
            <a:r>
              <a:rPr lang="ja-JP" altLang="en-US" sz="2000" dirty="0" smtClean="0">
                <a:solidFill>
                  <a:srgbClr val="262626"/>
                </a:solidFill>
                <a:latin typeface="Arial" charset="0"/>
                <a:ea typeface="ＭＳ Ｐゴシック" charset="0"/>
                <a:cs typeface="Arial" charset="0"/>
              </a:rPr>
              <a:t>“</a:t>
            </a:r>
            <a:r>
              <a:rPr lang="en-US" sz="2000" dirty="0" smtClean="0">
                <a:solidFill>
                  <a:srgbClr val="262626"/>
                </a:solidFill>
                <a:latin typeface="Arial" charset="0"/>
                <a:ea typeface="ＭＳ Ｐゴシック" charset="0"/>
                <a:cs typeface="Arial" charset="0"/>
              </a:rPr>
              <a:t>rare</a:t>
            </a:r>
            <a:r>
              <a:rPr lang="ja-JP" altLang="en-US" sz="2000" dirty="0" smtClean="0">
                <a:solidFill>
                  <a:srgbClr val="262626"/>
                </a:solidFill>
                <a:latin typeface="Arial" charset="0"/>
                <a:ea typeface="ＭＳ Ｐゴシック" charset="0"/>
                <a:cs typeface="Arial" charset="0"/>
              </a:rPr>
              <a:t>”</a:t>
            </a:r>
            <a:r>
              <a:rPr lang="en-US" sz="2000" dirty="0" smtClean="0">
                <a:solidFill>
                  <a:srgbClr val="262626"/>
                </a:solidFill>
                <a:latin typeface="Arial" charset="0"/>
                <a:ea typeface="ＭＳ Ｐゴシック" charset="0"/>
                <a:cs typeface="Arial" charset="0"/>
              </a:rPr>
              <a:t> codons slows the rate of elongation during translation</a:t>
            </a:r>
          </a:p>
          <a:p>
            <a:pPr marL="457200" indent="-457200" fontAlgn="base">
              <a:spcBef>
                <a:spcPct val="0"/>
              </a:spcBef>
              <a:spcAft>
                <a:spcPct val="0"/>
              </a:spcAft>
              <a:buFont typeface="Wingdings" charset="0"/>
              <a:buChar char="§"/>
            </a:pPr>
            <a:endParaRPr lang="en-US" sz="2000" dirty="0" smtClean="0">
              <a:solidFill>
                <a:srgbClr val="262626"/>
              </a:solidFill>
              <a:latin typeface="Arial" charset="0"/>
              <a:ea typeface="ＭＳ Ｐゴシック" charset="0"/>
              <a:cs typeface="Arial" charset="0"/>
            </a:endParaRP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CAI can be calculated for a coding sequence, see http://genomes.urv.es/CAIcal/E-CAI; PMID </a:t>
            </a:r>
            <a:r>
              <a:rPr lang="en-US" sz="2000" dirty="0" smtClean="0">
                <a:solidFill>
                  <a:prstClr val="black"/>
                </a:solidFill>
                <a:latin typeface="Arial" charset="0"/>
                <a:ea typeface="ＭＳ Ｐゴシック" charset="0"/>
                <a:cs typeface="Arial" charset="0"/>
              </a:rPr>
              <a:t>18230160 </a:t>
            </a: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Ranges between 0 and 1</a:t>
            </a: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They look to see if CAI calculations correlate with GFP activity</a:t>
            </a:r>
          </a:p>
          <a:p>
            <a:pPr marL="457200" indent="-457200" fontAlgn="base">
              <a:spcBef>
                <a:spcPct val="0"/>
              </a:spcBef>
              <a:spcAft>
                <a:spcPct val="0"/>
              </a:spcAft>
              <a:buFont typeface="Wingdings" charset="0"/>
              <a:buChar char="§"/>
            </a:pPr>
            <a:r>
              <a:rPr lang="en-US" sz="2000" dirty="0" smtClean="0">
                <a:solidFill>
                  <a:srgbClr val="262626"/>
                </a:solidFill>
                <a:latin typeface="Arial" charset="0"/>
                <a:ea typeface="ＭＳ Ｐゴシック" charset="0"/>
                <a:cs typeface="Arial" charset="0"/>
              </a:rPr>
              <a:t>Neither full-length CAI, CAI for first 42 </a:t>
            </a:r>
            <a:r>
              <a:rPr lang="en-US" sz="2000" dirty="0" err="1" smtClean="0">
                <a:solidFill>
                  <a:srgbClr val="262626"/>
                </a:solidFill>
                <a:latin typeface="Arial" charset="0"/>
                <a:ea typeface="ＭＳ Ｐゴシック" charset="0"/>
                <a:cs typeface="Arial" charset="0"/>
              </a:rPr>
              <a:t>bp</a:t>
            </a:r>
            <a:r>
              <a:rPr lang="en-US" sz="2000" dirty="0" smtClean="0">
                <a:solidFill>
                  <a:srgbClr val="262626"/>
                </a:solidFill>
                <a:latin typeface="Arial" charset="0"/>
                <a:ea typeface="ＭＳ Ｐゴシック" charset="0"/>
                <a:cs typeface="Arial" charset="0"/>
              </a:rPr>
              <a:t>, or number of </a:t>
            </a:r>
            <a:r>
              <a:rPr lang="ja-JP" altLang="en-US" sz="2000" dirty="0" smtClean="0">
                <a:solidFill>
                  <a:srgbClr val="262626"/>
                </a:solidFill>
                <a:latin typeface="Arial" charset="0"/>
                <a:ea typeface="ＭＳ Ｐゴシック" charset="0"/>
                <a:cs typeface="Arial" charset="0"/>
              </a:rPr>
              <a:t>“</a:t>
            </a:r>
            <a:r>
              <a:rPr lang="en-US" sz="2000" dirty="0" smtClean="0">
                <a:solidFill>
                  <a:srgbClr val="262626"/>
                </a:solidFill>
                <a:latin typeface="Arial" charset="0"/>
                <a:ea typeface="ＭＳ Ｐゴシック" charset="0"/>
                <a:cs typeface="Arial" charset="0"/>
              </a:rPr>
              <a:t>bad</a:t>
            </a:r>
            <a:r>
              <a:rPr lang="ja-JP" altLang="en-US" sz="2000" dirty="0" smtClean="0">
                <a:solidFill>
                  <a:srgbClr val="262626"/>
                </a:solidFill>
                <a:latin typeface="Arial" charset="0"/>
                <a:ea typeface="ＭＳ Ｐゴシック" charset="0"/>
                <a:cs typeface="Arial" charset="0"/>
              </a:rPr>
              <a:t>”</a:t>
            </a:r>
            <a:r>
              <a:rPr lang="en-US" sz="2000" dirty="0" smtClean="0">
                <a:solidFill>
                  <a:srgbClr val="262626"/>
                </a:solidFill>
                <a:latin typeface="Arial" charset="0"/>
                <a:ea typeface="ＭＳ Ｐゴシック" charset="0"/>
                <a:cs typeface="Arial" charset="0"/>
              </a:rPr>
              <a:t> codons correlates with expression levels</a:t>
            </a:r>
          </a:p>
          <a:p>
            <a:pPr fontAlgn="base">
              <a:spcBef>
                <a:spcPct val="0"/>
              </a:spcBef>
              <a:spcAft>
                <a:spcPct val="0"/>
              </a:spcAft>
            </a:pPr>
            <a:endParaRPr lang="en-US" sz="2000" dirty="0" smtClean="0">
              <a:solidFill>
                <a:srgbClr val="262626"/>
              </a:solidFill>
              <a:latin typeface="Arial" charset="0"/>
              <a:ea typeface="ＭＳ Ｐゴシック" charset="0"/>
              <a:cs typeface="Arial" charset="0"/>
            </a:endParaRPr>
          </a:p>
        </p:txBody>
      </p:sp>
    </p:spTree>
    <p:custDataLst>
      <p:tags r:id="rId1"/>
    </p:custDataLst>
    <p:extLst>
      <p:ext uri="{BB962C8B-B14F-4D97-AF65-F5344CB8AC3E}">
        <p14:creationId xmlns:p14="http://schemas.microsoft.com/office/powerpoint/2010/main" val="464839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2800" dirty="0" smtClean="0">
                <a:solidFill>
                  <a:prstClr val="black"/>
                </a:solidFill>
                <a:latin typeface="Rockwell Extra Bold" charset="0"/>
              </a:rPr>
              <a:t>Role of secondary structure, etc</a:t>
            </a:r>
            <a:r>
              <a:rPr lang="en-US" sz="2800" dirty="0">
                <a:solidFill>
                  <a:prstClr val="black"/>
                </a:solidFill>
                <a:latin typeface="Rockwell Extra Bold" charset="0"/>
              </a:rPr>
              <a:t>.</a:t>
            </a:r>
            <a:endParaRPr lang="en-US" sz="2800" i="1" dirty="0" smtClean="0">
              <a:solidFill>
                <a:prstClr val="black"/>
              </a:solidFill>
              <a:latin typeface="Rockwell Extra Bold" charset="0"/>
            </a:endParaRPr>
          </a:p>
        </p:txBody>
      </p:sp>
      <p:sp>
        <p:nvSpPr>
          <p:cNvPr id="7" name="Rectangle 9"/>
          <p:cNvSpPr>
            <a:spLocks noChangeArrowheads="1"/>
          </p:cNvSpPr>
          <p:nvPr/>
        </p:nvSpPr>
        <p:spPr bwMode="auto">
          <a:xfrm>
            <a:off x="762000" y="914400"/>
            <a:ext cx="7620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fontAlgn="base">
              <a:spcBef>
                <a:spcPct val="0"/>
              </a:spcBef>
              <a:spcAft>
                <a:spcPct val="0"/>
              </a:spcAft>
              <a:buFont typeface="Wingdings" charset="0"/>
              <a:buChar char="§"/>
            </a:pPr>
            <a:r>
              <a:rPr lang="en-US" dirty="0" smtClean="0">
                <a:solidFill>
                  <a:srgbClr val="262626"/>
                </a:solidFill>
                <a:latin typeface="Arial" charset="0"/>
                <a:ea typeface="ＭＳ Ｐゴシック" charset="0"/>
                <a:cs typeface="Arial" charset="0"/>
              </a:rPr>
              <a:t>The folding energy of the entire mRNA was not significantly correlated with fluorescence</a:t>
            </a:r>
          </a:p>
          <a:p>
            <a:pPr marL="457200" indent="-457200" fontAlgn="base">
              <a:spcBef>
                <a:spcPct val="0"/>
              </a:spcBef>
              <a:spcAft>
                <a:spcPct val="0"/>
              </a:spcAft>
              <a:buFont typeface="Wingdings" charset="0"/>
              <a:buChar char="§"/>
            </a:pPr>
            <a:r>
              <a:rPr lang="en-US" dirty="0" smtClean="0">
                <a:solidFill>
                  <a:srgbClr val="262626"/>
                </a:solidFill>
                <a:latin typeface="Arial" charset="0"/>
                <a:ea typeface="ＭＳ Ｐゴシック" charset="0"/>
                <a:cs typeface="Arial" charset="0"/>
              </a:rPr>
              <a:t>Folding energy of the first third of the mRNA was strongly correlated</a:t>
            </a:r>
          </a:p>
          <a:p>
            <a:pPr marL="457200" indent="-457200" fontAlgn="base">
              <a:spcBef>
                <a:spcPct val="0"/>
              </a:spcBef>
              <a:spcAft>
                <a:spcPct val="0"/>
              </a:spcAft>
              <a:buFont typeface="Wingdings" charset="0"/>
              <a:buChar char="§"/>
            </a:pPr>
            <a:r>
              <a:rPr lang="en-US" dirty="0" smtClean="0">
                <a:solidFill>
                  <a:prstClr val="black"/>
                </a:solidFill>
                <a:latin typeface="Arial" charset="0"/>
                <a:ea typeface="ＭＳ Ｐゴシック" charset="0"/>
                <a:cs typeface="Arial" charset="0"/>
              </a:rPr>
              <a:t>Region from–4 to +37 relative to start predicted folding energy explained 44% of the variation based on T7 promoter set</a:t>
            </a:r>
          </a:p>
          <a:p>
            <a:pPr marL="457200" indent="-457200" fontAlgn="base">
              <a:spcBef>
                <a:spcPct val="0"/>
              </a:spcBef>
              <a:spcAft>
                <a:spcPct val="0"/>
              </a:spcAft>
              <a:buFont typeface="Wingdings" charset="0"/>
              <a:buChar char="§"/>
            </a:pPr>
            <a:r>
              <a:rPr lang="en-US" dirty="0" smtClean="0">
                <a:solidFill>
                  <a:prstClr val="black"/>
                </a:solidFill>
                <a:latin typeface="Arial" charset="0"/>
                <a:ea typeface="ＭＳ Ｐゴシック" charset="0"/>
                <a:cs typeface="Arial" charset="0"/>
              </a:rPr>
              <a:t>For </a:t>
            </a:r>
            <a:r>
              <a:rPr lang="en-US" dirty="0" err="1" smtClean="0">
                <a:solidFill>
                  <a:prstClr val="black"/>
                </a:solidFill>
                <a:latin typeface="Arial" charset="0"/>
                <a:ea typeface="ＭＳ Ｐゴシック" charset="0"/>
                <a:cs typeface="Arial" charset="0"/>
              </a:rPr>
              <a:t>Ptrc</a:t>
            </a:r>
            <a:r>
              <a:rPr lang="en-US" dirty="0" smtClean="0">
                <a:solidFill>
                  <a:prstClr val="black"/>
                </a:solidFill>
                <a:latin typeface="Arial" charset="0"/>
                <a:ea typeface="ＭＳ Ｐゴシック" charset="0"/>
                <a:cs typeface="Arial" charset="0"/>
              </a:rPr>
              <a:t> set, it explains 57% of variation</a:t>
            </a:r>
          </a:p>
          <a:p>
            <a:pPr marL="457200" indent="-457200" fontAlgn="base">
              <a:spcBef>
                <a:spcPct val="0"/>
              </a:spcBef>
              <a:spcAft>
                <a:spcPct val="0"/>
              </a:spcAft>
              <a:buFont typeface="Wingdings" charset="0"/>
              <a:buChar char="§"/>
            </a:pPr>
            <a:r>
              <a:rPr lang="en-US" dirty="0" smtClean="0">
                <a:solidFill>
                  <a:srgbClr val="262626"/>
                </a:solidFill>
                <a:latin typeface="Arial" charset="0"/>
                <a:ea typeface="ＭＳ Ｐゴシック" charset="0"/>
                <a:cs typeface="Arial" charset="0"/>
              </a:rPr>
              <a:t>That region is encapsulated within the RBS calculator</a:t>
            </a:r>
            <a:r>
              <a:rPr lang="ja-JP" altLang="en-US" dirty="0" smtClean="0">
                <a:solidFill>
                  <a:srgbClr val="262626"/>
                </a:solidFill>
                <a:latin typeface="Arial" charset="0"/>
                <a:ea typeface="ＭＳ Ｐゴシック" charset="0"/>
                <a:cs typeface="Arial" charset="0"/>
              </a:rPr>
              <a:t>’</a:t>
            </a:r>
            <a:r>
              <a:rPr lang="en-US" dirty="0" smtClean="0">
                <a:solidFill>
                  <a:srgbClr val="262626"/>
                </a:solidFill>
                <a:latin typeface="Arial" charset="0"/>
                <a:ea typeface="ＭＳ Ｐゴシック" charset="0"/>
                <a:cs typeface="Arial" charset="0"/>
              </a:rPr>
              <a:t>s </a:t>
            </a:r>
            <a:r>
              <a:rPr lang="en-US" dirty="0" smtClean="0">
                <a:solidFill>
                  <a:srgbClr val="262626"/>
                </a:solidFill>
                <a:latin typeface="Symbol" charset="0"/>
                <a:ea typeface="ＭＳ Ｐゴシック" charset="0"/>
                <a:cs typeface="Arial" charset="0"/>
              </a:rPr>
              <a:t>D</a:t>
            </a:r>
            <a:r>
              <a:rPr lang="en-US" dirty="0" smtClean="0">
                <a:solidFill>
                  <a:srgbClr val="262626"/>
                </a:solidFill>
                <a:latin typeface="Arial" charset="0"/>
                <a:ea typeface="ＭＳ Ｐゴシック" charset="0"/>
                <a:cs typeface="Arial" charset="0"/>
              </a:rPr>
              <a:t>G</a:t>
            </a:r>
            <a:r>
              <a:rPr lang="en-US" baseline="-25000" dirty="0" smtClean="0">
                <a:solidFill>
                  <a:srgbClr val="262626"/>
                </a:solidFill>
                <a:latin typeface="Arial" charset="0"/>
                <a:ea typeface="ＭＳ Ｐゴシック" charset="0"/>
                <a:cs typeface="Arial" charset="0"/>
              </a:rPr>
              <a:t>RNA</a:t>
            </a:r>
            <a:r>
              <a:rPr lang="en-US" dirty="0" smtClean="0">
                <a:solidFill>
                  <a:srgbClr val="262626"/>
                </a:solidFill>
                <a:latin typeface="Arial" charset="0"/>
                <a:ea typeface="ＭＳ Ｐゴシック" charset="0"/>
                <a:cs typeface="Arial" charset="0"/>
              </a:rPr>
              <a:t> calculation, but it </a:t>
            </a:r>
            <a:r>
              <a:rPr lang="en-US" dirty="0" err="1" smtClean="0">
                <a:solidFill>
                  <a:srgbClr val="262626"/>
                </a:solidFill>
                <a:latin typeface="Arial" charset="0"/>
                <a:ea typeface="ＭＳ Ｐゴシック" charset="0"/>
                <a:cs typeface="Arial" charset="0"/>
              </a:rPr>
              <a:t>isn</a:t>
            </a:r>
            <a:r>
              <a:rPr lang="ja-JP" altLang="en-US" dirty="0" smtClean="0">
                <a:solidFill>
                  <a:srgbClr val="262626"/>
                </a:solidFill>
                <a:latin typeface="Arial" charset="0"/>
                <a:ea typeface="ＭＳ Ｐゴシック" charset="0"/>
                <a:cs typeface="Arial" charset="0"/>
              </a:rPr>
              <a:t>’</a:t>
            </a:r>
            <a:r>
              <a:rPr lang="en-US" dirty="0" smtClean="0">
                <a:solidFill>
                  <a:srgbClr val="262626"/>
                </a:solidFill>
                <a:latin typeface="Arial" charset="0"/>
                <a:ea typeface="ＭＳ Ｐゴシック" charset="0"/>
                <a:cs typeface="Arial" charset="0"/>
              </a:rPr>
              <a:t>t altered by the design algorithm</a:t>
            </a:r>
          </a:p>
          <a:p>
            <a:pPr marL="457200" indent="-457200" fontAlgn="base">
              <a:spcBef>
                <a:spcPct val="0"/>
              </a:spcBef>
              <a:spcAft>
                <a:spcPct val="0"/>
              </a:spcAft>
              <a:buFont typeface="Wingdings" charset="0"/>
              <a:buChar char="§"/>
            </a:pPr>
            <a:endParaRPr lang="en-US" dirty="0" smtClean="0">
              <a:solidFill>
                <a:srgbClr val="262626"/>
              </a:solidFill>
              <a:latin typeface="Arial" charset="0"/>
              <a:ea typeface="ＭＳ Ｐゴシック" charset="0"/>
              <a:cs typeface="Arial" charset="0"/>
            </a:endParaRPr>
          </a:p>
        </p:txBody>
      </p:sp>
    </p:spTree>
    <p:custDataLst>
      <p:tags r:id="rId1"/>
    </p:custDataLst>
    <p:extLst>
      <p:ext uri="{BB962C8B-B14F-4D97-AF65-F5344CB8AC3E}">
        <p14:creationId xmlns:p14="http://schemas.microsoft.com/office/powerpoint/2010/main" val="1157097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2800" dirty="0" smtClean="0">
                <a:solidFill>
                  <a:prstClr val="black"/>
                </a:solidFill>
                <a:latin typeface="Rockwell Extra Bold" charset="0"/>
              </a:rPr>
              <a:t>Role of secondary structure, etc</a:t>
            </a:r>
            <a:r>
              <a:rPr lang="en-US" sz="2800" dirty="0">
                <a:solidFill>
                  <a:prstClr val="black"/>
                </a:solidFill>
                <a:latin typeface="Rockwell Extra Bold" charset="0"/>
              </a:rPr>
              <a:t>.</a:t>
            </a:r>
            <a:endParaRPr lang="en-US" sz="2800" i="1" dirty="0" smtClean="0">
              <a:solidFill>
                <a:prstClr val="black"/>
              </a:solidFill>
              <a:latin typeface="Rockwell Extra Bold" charset="0"/>
            </a:endParaRPr>
          </a:p>
        </p:txBody>
      </p:sp>
      <p:sp>
        <p:nvSpPr>
          <p:cNvPr id="7" name="Rectangle 9"/>
          <p:cNvSpPr>
            <a:spLocks noChangeArrowheads="1"/>
          </p:cNvSpPr>
          <p:nvPr/>
        </p:nvSpPr>
        <p:spPr bwMode="auto">
          <a:xfrm>
            <a:off x="762000" y="914400"/>
            <a:ext cx="76200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fontAlgn="base">
              <a:spcBef>
                <a:spcPct val="0"/>
              </a:spcBef>
              <a:spcAft>
                <a:spcPct val="0"/>
              </a:spcAft>
              <a:buFont typeface="Wingdings" charset="0"/>
              <a:buChar char="§"/>
            </a:pPr>
            <a:r>
              <a:rPr lang="en-US" dirty="0" smtClean="0">
                <a:solidFill>
                  <a:srgbClr val="262626"/>
                </a:solidFill>
                <a:latin typeface="Arial" charset="0"/>
                <a:ea typeface="ＭＳ Ｐゴシック" charset="0"/>
                <a:cs typeface="Arial" charset="0"/>
              </a:rPr>
              <a:t>The folding energy of the entire mRNA was not significantly correlated with fluorescence</a:t>
            </a:r>
          </a:p>
          <a:p>
            <a:pPr marL="457200" indent="-457200" fontAlgn="base">
              <a:spcBef>
                <a:spcPct val="0"/>
              </a:spcBef>
              <a:spcAft>
                <a:spcPct val="0"/>
              </a:spcAft>
              <a:buFont typeface="Wingdings" charset="0"/>
              <a:buChar char="§"/>
            </a:pPr>
            <a:r>
              <a:rPr lang="en-US" dirty="0" smtClean="0">
                <a:solidFill>
                  <a:srgbClr val="262626"/>
                </a:solidFill>
                <a:latin typeface="Arial" charset="0"/>
                <a:ea typeface="ＭＳ Ｐゴシック" charset="0"/>
                <a:cs typeface="Arial" charset="0"/>
              </a:rPr>
              <a:t>Folding energy of the first third of the mRNA was strongly correlated</a:t>
            </a:r>
          </a:p>
          <a:p>
            <a:pPr marL="457200" indent="-457200" fontAlgn="base">
              <a:spcBef>
                <a:spcPct val="0"/>
              </a:spcBef>
              <a:spcAft>
                <a:spcPct val="0"/>
              </a:spcAft>
              <a:buFont typeface="Wingdings" charset="0"/>
              <a:buChar char="§"/>
            </a:pPr>
            <a:r>
              <a:rPr lang="en-US" dirty="0" smtClean="0">
                <a:solidFill>
                  <a:prstClr val="black"/>
                </a:solidFill>
                <a:latin typeface="Arial" charset="0"/>
                <a:ea typeface="ＭＳ Ｐゴシック" charset="0"/>
                <a:cs typeface="Arial" charset="0"/>
              </a:rPr>
              <a:t>Region from–4 to +37 relative to start predicted folding energy explained 44% of the variation based on T7 promoter set</a:t>
            </a:r>
          </a:p>
          <a:p>
            <a:pPr marL="457200" indent="-457200" fontAlgn="base">
              <a:spcBef>
                <a:spcPct val="0"/>
              </a:spcBef>
              <a:spcAft>
                <a:spcPct val="0"/>
              </a:spcAft>
              <a:buFont typeface="Wingdings" charset="0"/>
              <a:buChar char="§"/>
            </a:pPr>
            <a:r>
              <a:rPr lang="en-US" dirty="0" smtClean="0">
                <a:solidFill>
                  <a:prstClr val="black"/>
                </a:solidFill>
                <a:latin typeface="Arial" charset="0"/>
                <a:ea typeface="ＭＳ Ｐゴシック" charset="0"/>
                <a:cs typeface="Arial" charset="0"/>
              </a:rPr>
              <a:t>For </a:t>
            </a:r>
            <a:r>
              <a:rPr lang="en-US" dirty="0" err="1" smtClean="0">
                <a:solidFill>
                  <a:prstClr val="black"/>
                </a:solidFill>
                <a:latin typeface="Arial" charset="0"/>
                <a:ea typeface="ＭＳ Ｐゴシック" charset="0"/>
                <a:cs typeface="Arial" charset="0"/>
              </a:rPr>
              <a:t>Ptrc</a:t>
            </a:r>
            <a:r>
              <a:rPr lang="en-US" dirty="0" smtClean="0">
                <a:solidFill>
                  <a:prstClr val="black"/>
                </a:solidFill>
                <a:latin typeface="Arial" charset="0"/>
                <a:ea typeface="ＭＳ Ｐゴシック" charset="0"/>
                <a:cs typeface="Arial" charset="0"/>
              </a:rPr>
              <a:t> set, it explains 57% of variation</a:t>
            </a:r>
          </a:p>
          <a:p>
            <a:pPr marL="457200" indent="-457200" fontAlgn="base">
              <a:spcBef>
                <a:spcPct val="0"/>
              </a:spcBef>
              <a:spcAft>
                <a:spcPct val="0"/>
              </a:spcAft>
              <a:buFont typeface="Wingdings" charset="0"/>
              <a:buChar char="§"/>
            </a:pPr>
            <a:r>
              <a:rPr lang="en-US" dirty="0" smtClean="0">
                <a:solidFill>
                  <a:srgbClr val="262626"/>
                </a:solidFill>
                <a:latin typeface="Arial" charset="0"/>
                <a:ea typeface="ＭＳ Ｐゴシック" charset="0"/>
                <a:cs typeface="Arial" charset="0"/>
              </a:rPr>
              <a:t>That region is encapsulated within the RBS calculator</a:t>
            </a:r>
            <a:r>
              <a:rPr lang="ja-JP" altLang="en-US" dirty="0" smtClean="0">
                <a:solidFill>
                  <a:srgbClr val="262626"/>
                </a:solidFill>
                <a:latin typeface="Arial" charset="0"/>
                <a:ea typeface="ＭＳ Ｐゴシック" charset="0"/>
                <a:cs typeface="Arial" charset="0"/>
              </a:rPr>
              <a:t>’</a:t>
            </a:r>
            <a:r>
              <a:rPr lang="en-US" dirty="0" smtClean="0">
                <a:solidFill>
                  <a:srgbClr val="262626"/>
                </a:solidFill>
                <a:latin typeface="Arial" charset="0"/>
                <a:ea typeface="ＭＳ Ｐゴシック" charset="0"/>
                <a:cs typeface="Arial" charset="0"/>
              </a:rPr>
              <a:t>s </a:t>
            </a:r>
            <a:r>
              <a:rPr lang="en-US" dirty="0" smtClean="0">
                <a:solidFill>
                  <a:srgbClr val="262626"/>
                </a:solidFill>
                <a:latin typeface="Symbol" charset="0"/>
                <a:ea typeface="ＭＳ Ｐゴシック" charset="0"/>
                <a:cs typeface="Arial" charset="0"/>
              </a:rPr>
              <a:t>D</a:t>
            </a:r>
            <a:r>
              <a:rPr lang="en-US" dirty="0" smtClean="0">
                <a:solidFill>
                  <a:srgbClr val="262626"/>
                </a:solidFill>
                <a:latin typeface="Arial" charset="0"/>
                <a:ea typeface="ＭＳ Ｐゴシック" charset="0"/>
                <a:cs typeface="Arial" charset="0"/>
              </a:rPr>
              <a:t>G</a:t>
            </a:r>
            <a:r>
              <a:rPr lang="en-US" baseline="-25000" dirty="0" smtClean="0">
                <a:solidFill>
                  <a:srgbClr val="262626"/>
                </a:solidFill>
                <a:latin typeface="Arial" charset="0"/>
                <a:ea typeface="ＭＳ Ｐゴシック" charset="0"/>
                <a:cs typeface="Arial" charset="0"/>
              </a:rPr>
              <a:t>RNA</a:t>
            </a:r>
            <a:r>
              <a:rPr lang="en-US" dirty="0" smtClean="0">
                <a:solidFill>
                  <a:srgbClr val="262626"/>
                </a:solidFill>
                <a:latin typeface="Arial" charset="0"/>
                <a:ea typeface="ＭＳ Ｐゴシック" charset="0"/>
                <a:cs typeface="Arial" charset="0"/>
              </a:rPr>
              <a:t> calculation, but it </a:t>
            </a:r>
            <a:r>
              <a:rPr lang="en-US" dirty="0" err="1" smtClean="0">
                <a:solidFill>
                  <a:srgbClr val="262626"/>
                </a:solidFill>
                <a:latin typeface="Arial" charset="0"/>
                <a:ea typeface="ＭＳ Ｐゴシック" charset="0"/>
                <a:cs typeface="Arial" charset="0"/>
              </a:rPr>
              <a:t>isn</a:t>
            </a:r>
            <a:r>
              <a:rPr lang="ja-JP" altLang="en-US" dirty="0" smtClean="0">
                <a:solidFill>
                  <a:srgbClr val="262626"/>
                </a:solidFill>
                <a:latin typeface="Arial" charset="0"/>
                <a:ea typeface="ＭＳ Ｐゴシック" charset="0"/>
                <a:cs typeface="Arial" charset="0"/>
              </a:rPr>
              <a:t>’</a:t>
            </a:r>
            <a:r>
              <a:rPr lang="en-US" dirty="0" smtClean="0">
                <a:solidFill>
                  <a:srgbClr val="262626"/>
                </a:solidFill>
                <a:latin typeface="Arial" charset="0"/>
                <a:ea typeface="ＭＳ Ｐゴシック" charset="0"/>
                <a:cs typeface="Arial" charset="0"/>
              </a:rPr>
              <a:t>t altered by the design algorithm</a:t>
            </a:r>
          </a:p>
          <a:p>
            <a:pPr marL="457200" indent="-457200" fontAlgn="base">
              <a:spcBef>
                <a:spcPct val="0"/>
              </a:spcBef>
              <a:spcAft>
                <a:spcPct val="0"/>
              </a:spcAft>
              <a:buFont typeface="Wingdings" charset="0"/>
              <a:buChar char="§"/>
            </a:pPr>
            <a:endParaRPr lang="en-US" dirty="0" smtClean="0">
              <a:solidFill>
                <a:srgbClr val="262626"/>
              </a:solidFill>
              <a:latin typeface="Arial" charset="0"/>
              <a:ea typeface="ＭＳ Ｐゴシック" charset="0"/>
              <a:cs typeface="Arial" charset="0"/>
            </a:endParaRPr>
          </a:p>
          <a:p>
            <a:pPr marL="457200" indent="-457200" fontAlgn="base">
              <a:spcBef>
                <a:spcPct val="0"/>
              </a:spcBef>
              <a:spcAft>
                <a:spcPct val="0"/>
              </a:spcAft>
              <a:buFont typeface="Wingdings" charset="0"/>
              <a:buChar char="§"/>
            </a:pPr>
            <a:r>
              <a:rPr lang="en-US" dirty="0" smtClean="0">
                <a:solidFill>
                  <a:srgbClr val="262626"/>
                </a:solidFill>
                <a:latin typeface="Arial" charset="0"/>
                <a:ea typeface="ＭＳ Ｐゴシック" charset="0"/>
                <a:cs typeface="Arial" charset="0"/>
              </a:rPr>
              <a:t>Also examine </a:t>
            </a:r>
            <a:r>
              <a:rPr lang="en-US" dirty="0" smtClean="0">
                <a:solidFill>
                  <a:prstClr val="black"/>
                </a:solidFill>
                <a:latin typeface="Arial" charset="0"/>
                <a:ea typeface="ＭＳ Ｐゴシック" charset="0"/>
                <a:cs typeface="Arial" charset="0"/>
              </a:rPr>
              <a:t>predicted transcription termination, global GC content, length of the longest rare-codon stretch</a:t>
            </a:r>
          </a:p>
          <a:p>
            <a:pPr marL="457200" indent="-457200" fontAlgn="base">
              <a:spcBef>
                <a:spcPct val="0"/>
              </a:spcBef>
              <a:spcAft>
                <a:spcPct val="0"/>
              </a:spcAft>
              <a:buFont typeface="Wingdings" charset="0"/>
              <a:buChar char="§"/>
            </a:pPr>
            <a:endParaRPr lang="en-US" dirty="0" smtClean="0">
              <a:solidFill>
                <a:prstClr val="black"/>
              </a:solidFill>
              <a:latin typeface="Arial" charset="0"/>
              <a:ea typeface="ＭＳ Ｐゴシック" charset="0"/>
              <a:cs typeface="Arial" charset="0"/>
            </a:endParaRPr>
          </a:p>
          <a:p>
            <a:pPr marL="457200" indent="-457200" fontAlgn="base">
              <a:spcBef>
                <a:spcPct val="0"/>
              </a:spcBef>
              <a:spcAft>
                <a:spcPct val="0"/>
              </a:spcAft>
              <a:buFont typeface="Wingdings" charset="0"/>
              <a:buChar char="§"/>
            </a:pPr>
            <a:r>
              <a:rPr lang="en-US" dirty="0" smtClean="0">
                <a:solidFill>
                  <a:prstClr val="black"/>
                </a:solidFill>
                <a:latin typeface="Arial" charset="0"/>
                <a:ea typeface="ＭＳ Ｐゴシック" charset="0"/>
                <a:cs typeface="Arial" charset="0"/>
              </a:rPr>
              <a:t>Number of predicted </a:t>
            </a:r>
            <a:r>
              <a:rPr lang="en-US" dirty="0" err="1" smtClean="0">
                <a:solidFill>
                  <a:prstClr val="black"/>
                </a:solidFill>
                <a:latin typeface="Arial" charset="0"/>
                <a:ea typeface="ＭＳ Ｐゴシック" charset="0"/>
                <a:cs typeface="Arial" charset="0"/>
              </a:rPr>
              <a:t>ribonuclease</a:t>
            </a:r>
            <a:r>
              <a:rPr lang="en-US" dirty="0" smtClean="0">
                <a:solidFill>
                  <a:prstClr val="black"/>
                </a:solidFill>
                <a:latin typeface="Arial" charset="0"/>
                <a:ea typeface="ＭＳ Ｐゴシック" charset="0"/>
                <a:cs typeface="Arial" charset="0"/>
              </a:rPr>
              <a:t> (</a:t>
            </a:r>
            <a:r>
              <a:rPr lang="en-US" dirty="0" err="1" smtClean="0">
                <a:solidFill>
                  <a:prstClr val="black"/>
                </a:solidFill>
                <a:latin typeface="Arial" charset="0"/>
                <a:ea typeface="ＭＳ Ｐゴシック" charset="0"/>
                <a:cs typeface="Arial" charset="0"/>
              </a:rPr>
              <a:t>RNase</a:t>
            </a:r>
            <a:r>
              <a:rPr lang="en-US" dirty="0" smtClean="0">
                <a:solidFill>
                  <a:prstClr val="black"/>
                </a:solidFill>
                <a:latin typeface="Arial" charset="0"/>
                <a:ea typeface="ＭＳ Ｐゴシック" charset="0"/>
                <a:cs typeface="Arial" charset="0"/>
              </a:rPr>
              <a:t>) E cleavage sites predicts 4.7% of variation</a:t>
            </a:r>
          </a:p>
          <a:p>
            <a:pPr marL="457200" indent="-457200" fontAlgn="base">
              <a:spcBef>
                <a:spcPct val="0"/>
              </a:spcBef>
              <a:spcAft>
                <a:spcPct val="0"/>
              </a:spcAft>
              <a:buFont typeface="Wingdings" charset="0"/>
              <a:buChar char="§"/>
            </a:pPr>
            <a:endParaRPr lang="en-US" dirty="0" smtClean="0">
              <a:solidFill>
                <a:prstClr val="black"/>
              </a:solidFill>
              <a:latin typeface="Arial" charset="0"/>
              <a:ea typeface="ＭＳ Ｐゴシック" charset="0"/>
              <a:cs typeface="Arial" charset="0"/>
            </a:endParaRPr>
          </a:p>
          <a:p>
            <a:pPr marL="457200" indent="-457200" fontAlgn="base">
              <a:spcBef>
                <a:spcPct val="0"/>
              </a:spcBef>
              <a:spcAft>
                <a:spcPct val="0"/>
              </a:spcAft>
              <a:buFont typeface="Wingdings" charset="0"/>
              <a:buChar char="§"/>
            </a:pPr>
            <a:r>
              <a:rPr lang="en-US" dirty="0" smtClean="0">
                <a:solidFill>
                  <a:prstClr val="black"/>
                </a:solidFill>
                <a:latin typeface="Arial" charset="0"/>
                <a:ea typeface="ＭＳ Ｐゴシック" charset="0"/>
                <a:cs typeface="Arial" charset="0"/>
              </a:rPr>
              <a:t>mRNA levels varied three times less than corresponding fluorescence variation</a:t>
            </a:r>
            <a:endParaRPr lang="en-US" dirty="0" smtClean="0">
              <a:solidFill>
                <a:srgbClr val="262626"/>
              </a:solidFill>
              <a:latin typeface="Arial" charset="0"/>
              <a:ea typeface="ＭＳ Ｐゴシック" charset="0"/>
              <a:cs typeface="Arial" charset="0"/>
            </a:endParaRPr>
          </a:p>
        </p:txBody>
      </p:sp>
    </p:spTree>
    <p:custDataLst>
      <p:tags r:id="rId1"/>
    </p:custDataLst>
    <p:extLst>
      <p:ext uri="{BB962C8B-B14F-4D97-AF65-F5344CB8AC3E}">
        <p14:creationId xmlns:p14="http://schemas.microsoft.com/office/powerpoint/2010/main" val="1768528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457200" y="762000"/>
            <a:ext cx="8305800" cy="1077218"/>
          </a:xfrm>
          <a:prstGeom prst="rect">
            <a:avLst/>
          </a:prstGeom>
        </p:spPr>
        <p:txBody>
          <a:bodyPr wrap="square">
            <a:spAutoFit/>
          </a:bodyPr>
          <a:lstStyle/>
          <a:p>
            <a:pPr eaLnBrk="0" fontAlgn="base" hangingPunct="0">
              <a:spcBef>
                <a:spcPct val="20000"/>
              </a:spcBef>
              <a:spcAft>
                <a:spcPct val="0"/>
              </a:spcAft>
            </a:pPr>
            <a:r>
              <a:rPr lang="en-US" sz="3200" dirty="0" smtClean="0">
                <a:solidFill>
                  <a:prstClr val="black"/>
                </a:solidFill>
                <a:ea typeface="ＭＳ Ｐゴシック" charset="0"/>
              </a:rPr>
              <a:t>Why would the amount of mRNA be variable just changing codon usage?</a:t>
            </a:r>
            <a:endParaRPr lang="en-US" sz="3200" dirty="0">
              <a:solidFill>
                <a:prstClr val="black"/>
              </a:solidFill>
              <a:ea typeface="ＭＳ Ｐゴシック" charset="0"/>
            </a:endParaRPr>
          </a:p>
        </p:txBody>
      </p:sp>
    </p:spTree>
    <p:extLst>
      <p:ext uri="{BB962C8B-B14F-4D97-AF65-F5344CB8AC3E}">
        <p14:creationId xmlns:p14="http://schemas.microsoft.com/office/powerpoint/2010/main" val="2986943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4"/>
          <p:cNvSpPr txBox="1">
            <a:spLocks noChangeArrowheads="1"/>
          </p:cNvSpPr>
          <p:nvPr/>
        </p:nvSpPr>
        <p:spPr bwMode="auto">
          <a:xfrm>
            <a:off x="457200" y="228600"/>
            <a:ext cx="8610600" cy="646113"/>
          </a:xfrm>
          <a:prstGeom prst="rect">
            <a:avLst/>
          </a:prstGeom>
          <a:noFill/>
          <a:ln w="9525">
            <a:noFill/>
            <a:miter lim="800000"/>
            <a:headEnd/>
            <a:tailEnd/>
          </a:ln>
        </p:spPr>
        <p:txBody>
          <a:bodyPr>
            <a:spAutoFit/>
          </a:bodyPr>
          <a:lstStyle/>
          <a:p>
            <a:r>
              <a:rPr lang="en-US" sz="2800">
                <a:solidFill>
                  <a:prstClr val="black"/>
                </a:solidFill>
                <a:latin typeface="Rockwell Extra Bold" pitchFamily="18" charset="0"/>
                <a:cs typeface="Arial" charset="0"/>
              </a:rPr>
              <a:t>What determines </a:t>
            </a:r>
            <a:r>
              <a:rPr lang="en-US" sz="3600" b="1">
                <a:solidFill>
                  <a:prstClr val="black"/>
                </a:solidFill>
                <a:latin typeface="Symbol" pitchFamily="18" charset="2"/>
                <a:cs typeface="Arial" charset="0"/>
              </a:rPr>
              <a:t>g</a:t>
            </a:r>
            <a:r>
              <a:rPr lang="en-US" sz="2800">
                <a:solidFill>
                  <a:prstClr val="black"/>
                </a:solidFill>
                <a:latin typeface="Rockwell Extra Bold" pitchFamily="18" charset="0"/>
                <a:cs typeface="Arial" charset="0"/>
              </a:rPr>
              <a:t> rates?</a:t>
            </a:r>
            <a:endParaRPr lang="en-US" sz="2800" i="1">
              <a:solidFill>
                <a:prstClr val="black"/>
              </a:solidFill>
              <a:latin typeface="Rockwell Extra Bold" pitchFamily="18" charset="0"/>
              <a:cs typeface="Arial" charset="0"/>
            </a:endParaRPr>
          </a:p>
        </p:txBody>
      </p:sp>
      <p:sp>
        <p:nvSpPr>
          <p:cNvPr id="10243" name="Rectangle 9"/>
          <p:cNvSpPr>
            <a:spLocks noChangeArrowheads="1"/>
          </p:cNvSpPr>
          <p:nvPr/>
        </p:nvSpPr>
        <p:spPr bwMode="auto">
          <a:xfrm>
            <a:off x="762000" y="914400"/>
            <a:ext cx="7620000" cy="4401205"/>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dirty="0">
                <a:solidFill>
                  <a:srgbClr val="262626"/>
                </a:solidFill>
                <a:cs typeface="Arial" charset="0"/>
              </a:rPr>
              <a:t>Steady state mRNA concentrations </a:t>
            </a:r>
            <a:r>
              <a:rPr lang="en-US" sz="2000" dirty="0" smtClean="0">
                <a:solidFill>
                  <a:srgbClr val="262626"/>
                </a:solidFill>
                <a:cs typeface="Arial" charset="0"/>
              </a:rPr>
              <a:t>are </a:t>
            </a:r>
            <a:r>
              <a:rPr lang="en-US" sz="2000" dirty="0">
                <a:solidFill>
                  <a:srgbClr val="262626"/>
                </a:solidFill>
                <a:cs typeface="Arial" charset="0"/>
              </a:rPr>
              <a:t>a combination of synthesis rate and degradation rate</a:t>
            </a:r>
          </a:p>
          <a:p>
            <a:pPr marL="457200" indent="-457200">
              <a:buFont typeface="Wingdings" pitchFamily="2" charset="2"/>
              <a:buChar char="§"/>
            </a:pPr>
            <a:endParaRPr lang="en-US" sz="2000" dirty="0">
              <a:solidFill>
                <a:srgbClr val="262626"/>
              </a:solidFill>
              <a:cs typeface="Arial" charset="0"/>
            </a:endParaRPr>
          </a:p>
          <a:p>
            <a:pPr marL="457200" indent="-457200">
              <a:buFont typeface="Wingdings" pitchFamily="2" charset="2"/>
              <a:buChar char="§"/>
            </a:pPr>
            <a:r>
              <a:rPr lang="en-US" sz="2000" dirty="0">
                <a:solidFill>
                  <a:srgbClr val="262626"/>
                </a:solidFill>
                <a:cs typeface="Arial" charset="0"/>
              </a:rPr>
              <a:t>Most mechanisms described are specific regulatory mechanisms employed by specific genes</a:t>
            </a:r>
          </a:p>
          <a:p>
            <a:pPr marL="457200" indent="-457200">
              <a:buFont typeface="Wingdings" pitchFamily="2" charset="2"/>
              <a:buChar char="§"/>
            </a:pPr>
            <a:r>
              <a:rPr lang="en-US" sz="2000" dirty="0">
                <a:solidFill>
                  <a:srgbClr val="262626"/>
                </a:solidFill>
                <a:cs typeface="Arial" charset="0"/>
              </a:rPr>
              <a:t>However, the sequence determinants for such mechanisms are low, and the number of mechanisms is high, so it is likely that alternate mechanisms inadvertently get incorporated into arbitrarily designed coding sequences</a:t>
            </a:r>
          </a:p>
          <a:p>
            <a:pPr marL="457200" indent="-457200">
              <a:buFont typeface="Wingdings" pitchFamily="2" charset="2"/>
              <a:buChar char="§"/>
            </a:pPr>
            <a:r>
              <a:rPr lang="en-US" sz="2000" dirty="0">
                <a:solidFill>
                  <a:srgbClr val="262626"/>
                </a:solidFill>
                <a:cs typeface="Arial" charset="0"/>
              </a:rPr>
              <a:t>The most common of these are the </a:t>
            </a:r>
            <a:r>
              <a:rPr lang="en-US" sz="2000" dirty="0" err="1">
                <a:solidFill>
                  <a:srgbClr val="262626"/>
                </a:solidFill>
                <a:cs typeface="Arial" charset="0"/>
              </a:rPr>
              <a:t>ribonucleases</a:t>
            </a:r>
            <a:r>
              <a:rPr lang="en-US" sz="2000" dirty="0">
                <a:solidFill>
                  <a:srgbClr val="262626"/>
                </a:solidFill>
                <a:cs typeface="Arial" charset="0"/>
              </a:rPr>
              <a:t> (</a:t>
            </a:r>
            <a:r>
              <a:rPr lang="en-US" sz="2000" dirty="0" err="1">
                <a:solidFill>
                  <a:srgbClr val="262626"/>
                </a:solidFill>
                <a:cs typeface="Arial" charset="0"/>
              </a:rPr>
              <a:t>RNAse</a:t>
            </a:r>
            <a:r>
              <a:rPr lang="en-US" sz="2000" dirty="0">
                <a:solidFill>
                  <a:srgbClr val="262626"/>
                </a:solidFill>
                <a:cs typeface="Arial" charset="0"/>
              </a:rPr>
              <a:t> E, </a:t>
            </a:r>
            <a:r>
              <a:rPr lang="en-US" sz="2000" dirty="0" err="1">
                <a:solidFill>
                  <a:srgbClr val="262626"/>
                </a:solidFill>
                <a:cs typeface="Arial" charset="0"/>
              </a:rPr>
              <a:t>ribonuclease</a:t>
            </a:r>
            <a:r>
              <a:rPr lang="en-US" sz="2000" dirty="0">
                <a:solidFill>
                  <a:srgbClr val="262626"/>
                </a:solidFill>
                <a:cs typeface="Arial" charset="0"/>
              </a:rPr>
              <a:t> III, and </a:t>
            </a:r>
            <a:r>
              <a:rPr lang="en-US" sz="2000" dirty="0" err="1">
                <a:solidFill>
                  <a:prstClr val="black"/>
                </a:solidFill>
                <a:cs typeface="Arial" charset="0"/>
              </a:rPr>
              <a:t>RNase</a:t>
            </a:r>
            <a:r>
              <a:rPr lang="en-US" sz="2000" dirty="0">
                <a:solidFill>
                  <a:prstClr val="black"/>
                </a:solidFill>
                <a:cs typeface="Arial" charset="0"/>
              </a:rPr>
              <a:t> J1/</a:t>
            </a:r>
            <a:r>
              <a:rPr lang="en-US" sz="2000" dirty="0" err="1">
                <a:solidFill>
                  <a:prstClr val="black"/>
                </a:solidFill>
                <a:cs typeface="Arial" charset="0"/>
              </a:rPr>
              <a:t>RNase</a:t>
            </a:r>
            <a:r>
              <a:rPr lang="en-US" sz="2000" dirty="0">
                <a:solidFill>
                  <a:prstClr val="black"/>
                </a:solidFill>
                <a:cs typeface="Arial" charset="0"/>
              </a:rPr>
              <a:t> J2, etc.) which all have loose sequence determinants</a:t>
            </a:r>
          </a:p>
          <a:p>
            <a:pPr marL="457200" indent="-457200">
              <a:buFont typeface="Wingdings" pitchFamily="2" charset="2"/>
              <a:buChar char="§"/>
            </a:pPr>
            <a:r>
              <a:rPr lang="en-US" sz="2000" dirty="0">
                <a:solidFill>
                  <a:srgbClr val="262626"/>
                </a:solidFill>
                <a:cs typeface="Arial" charset="0"/>
              </a:rPr>
              <a:t>Similarly, WC </a:t>
            </a:r>
            <a:r>
              <a:rPr lang="en-US" sz="2000" dirty="0" err="1">
                <a:solidFill>
                  <a:srgbClr val="262626"/>
                </a:solidFill>
                <a:cs typeface="Arial" charset="0"/>
              </a:rPr>
              <a:t>bp’s</a:t>
            </a:r>
            <a:r>
              <a:rPr lang="en-US" sz="2000" dirty="0">
                <a:solidFill>
                  <a:srgbClr val="262626"/>
                </a:solidFill>
                <a:cs typeface="Arial" charset="0"/>
              </a:rPr>
              <a:t> between an mRNA of interest and another RNA in the cell can either stabilize or cause degradation of an RNA</a:t>
            </a:r>
          </a:p>
        </p:txBody>
      </p:sp>
    </p:spTree>
    <p:extLst>
      <p:ext uri="{BB962C8B-B14F-4D97-AF65-F5344CB8AC3E}">
        <p14:creationId xmlns:p14="http://schemas.microsoft.com/office/powerpoint/2010/main" val="426774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4"/>
          <p:cNvSpPr txBox="1">
            <a:spLocks noChangeArrowheads="1"/>
          </p:cNvSpPr>
          <p:nvPr/>
        </p:nvSpPr>
        <p:spPr bwMode="auto">
          <a:xfrm>
            <a:off x="457200" y="228600"/>
            <a:ext cx="8610600" cy="523220"/>
          </a:xfrm>
          <a:prstGeom prst="rect">
            <a:avLst/>
          </a:prstGeom>
          <a:noFill/>
          <a:ln w="9525">
            <a:noFill/>
            <a:miter lim="800000"/>
            <a:headEnd/>
            <a:tailEnd/>
          </a:ln>
        </p:spPr>
        <p:txBody>
          <a:bodyPr>
            <a:spAutoFit/>
          </a:bodyPr>
          <a:lstStyle/>
          <a:p>
            <a:r>
              <a:rPr lang="en-US" sz="2800" dirty="0">
                <a:solidFill>
                  <a:prstClr val="black"/>
                </a:solidFill>
                <a:latin typeface="Rockwell Extra Bold" pitchFamily="18" charset="0"/>
                <a:cs typeface="Arial" charset="0"/>
              </a:rPr>
              <a:t>Coupling of translation </a:t>
            </a:r>
            <a:r>
              <a:rPr lang="en-US" sz="2800" dirty="0" smtClean="0">
                <a:solidFill>
                  <a:prstClr val="black"/>
                </a:solidFill>
                <a:latin typeface="Rockwell Extra Bold" pitchFamily="18" charset="0"/>
                <a:cs typeface="Arial" charset="0"/>
              </a:rPr>
              <a:t>and m</a:t>
            </a:r>
            <a:endParaRPr lang="en-US" sz="2800" i="1" dirty="0">
              <a:solidFill>
                <a:prstClr val="black"/>
              </a:solidFill>
              <a:latin typeface="Rockwell Extra Bold" pitchFamily="18" charset="0"/>
              <a:cs typeface="Arial" charset="0"/>
            </a:endParaRPr>
          </a:p>
        </p:txBody>
      </p:sp>
      <p:sp>
        <p:nvSpPr>
          <p:cNvPr id="11267" name="Rectangle 9"/>
          <p:cNvSpPr>
            <a:spLocks noChangeArrowheads="1"/>
          </p:cNvSpPr>
          <p:nvPr/>
        </p:nvSpPr>
        <p:spPr bwMode="auto">
          <a:xfrm>
            <a:off x="4876800" y="914400"/>
            <a:ext cx="4038600" cy="5632450"/>
          </a:xfrm>
          <a:prstGeom prst="rect">
            <a:avLst/>
          </a:prstGeom>
          <a:noFill/>
          <a:ln w="9525">
            <a:noFill/>
            <a:miter lim="800000"/>
            <a:headEnd/>
            <a:tailEnd/>
          </a:ln>
        </p:spPr>
        <p:txBody>
          <a:bodyPr>
            <a:spAutoFit/>
          </a:bodyPr>
          <a:lstStyle/>
          <a:p>
            <a:pPr marL="457200" indent="-457200">
              <a:buFont typeface="Wingdings" pitchFamily="2" charset="2"/>
              <a:buChar char="§"/>
            </a:pPr>
            <a:r>
              <a:rPr lang="en-US" sz="2000">
                <a:solidFill>
                  <a:srgbClr val="262626"/>
                </a:solidFill>
                <a:cs typeface="Arial" charset="0"/>
              </a:rPr>
              <a:t>5’UTRs can be occupied by 30S subunit of RBS, other RNA-binding proteins, ncRNAs, and secondary structure (and sometimes small molecules, but that is likely rare in sequence space)</a:t>
            </a:r>
          </a:p>
          <a:p>
            <a:pPr marL="457200" indent="-457200">
              <a:buFont typeface="Wingdings" pitchFamily="2" charset="2"/>
              <a:buChar char="§"/>
            </a:pPr>
            <a:r>
              <a:rPr lang="en-US" sz="2000">
                <a:solidFill>
                  <a:srgbClr val="262626"/>
                </a:solidFill>
                <a:cs typeface="Arial" charset="0"/>
              </a:rPr>
              <a:t>mRNAs that aren’t actively translated are more susceptible to degradation</a:t>
            </a:r>
          </a:p>
          <a:p>
            <a:pPr marL="457200" indent="-457200">
              <a:buFont typeface="Wingdings" pitchFamily="2" charset="2"/>
              <a:buChar char="§"/>
            </a:pPr>
            <a:r>
              <a:rPr lang="en-US" sz="2000">
                <a:solidFill>
                  <a:srgbClr val="262626"/>
                </a:solidFill>
                <a:cs typeface="Arial" charset="0"/>
              </a:rPr>
              <a:t>So, the dM/dt parameter </a:t>
            </a:r>
            <a:r>
              <a:rPr lang="en-US" sz="2000">
                <a:solidFill>
                  <a:srgbClr val="262626"/>
                </a:solidFill>
                <a:latin typeface="Symbol" pitchFamily="18" charset="2"/>
                <a:cs typeface="Arial" charset="0"/>
              </a:rPr>
              <a:t>g</a:t>
            </a:r>
            <a:r>
              <a:rPr lang="en-US" sz="2000">
                <a:solidFill>
                  <a:srgbClr val="262626"/>
                </a:solidFill>
                <a:cs typeface="Arial" charset="0"/>
              </a:rPr>
              <a:t> and the dP/dt parameter </a:t>
            </a:r>
            <a:r>
              <a:rPr lang="en-US" sz="2000">
                <a:solidFill>
                  <a:srgbClr val="262626"/>
                </a:solidFill>
                <a:latin typeface="Symbol" pitchFamily="18" charset="2"/>
                <a:cs typeface="Arial" charset="0"/>
              </a:rPr>
              <a:t>b</a:t>
            </a:r>
            <a:r>
              <a:rPr lang="en-US" sz="2000">
                <a:solidFill>
                  <a:srgbClr val="262626"/>
                </a:solidFill>
                <a:cs typeface="Arial" charset="0"/>
              </a:rPr>
              <a:t> are not independent</a:t>
            </a:r>
          </a:p>
          <a:p>
            <a:pPr marL="457200" indent="-457200">
              <a:buFont typeface="Wingdings" pitchFamily="2" charset="2"/>
              <a:buChar char="§"/>
            </a:pPr>
            <a:r>
              <a:rPr lang="en-US" sz="2000">
                <a:solidFill>
                  <a:srgbClr val="262626"/>
                </a:solidFill>
                <a:cs typeface="Arial" charset="0"/>
              </a:rPr>
              <a:t>Translational control mechanisms tend to be low-gain effects (2x), but they could add up to throwing off other calculations</a:t>
            </a:r>
          </a:p>
        </p:txBody>
      </p:sp>
      <p:pic>
        <p:nvPicPr>
          <p:cNvPr id="11268" name="Picture 2"/>
          <p:cNvPicPr>
            <a:picLocks noChangeAspect="1" noChangeArrowheads="1"/>
          </p:cNvPicPr>
          <p:nvPr/>
        </p:nvPicPr>
        <p:blipFill>
          <a:blip r:embed="rId3" cstate="print"/>
          <a:srcRect/>
          <a:stretch>
            <a:fillRect/>
          </a:stretch>
        </p:blipFill>
        <p:spPr bwMode="auto">
          <a:xfrm>
            <a:off x="304800" y="1066800"/>
            <a:ext cx="4051300" cy="5181600"/>
          </a:xfrm>
          <a:prstGeom prst="rect">
            <a:avLst/>
          </a:prstGeom>
          <a:noFill/>
          <a:ln w="9525">
            <a:noFill/>
            <a:miter lim="800000"/>
            <a:headEnd/>
            <a:tailEnd/>
          </a:ln>
        </p:spPr>
      </p:pic>
    </p:spTree>
    <p:extLst>
      <p:ext uri="{BB962C8B-B14F-4D97-AF65-F5344CB8AC3E}">
        <p14:creationId xmlns:p14="http://schemas.microsoft.com/office/powerpoint/2010/main" val="2867651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90" name="TextBox 3"/>
          <p:cNvSpPr txBox="1">
            <a:spLocks noChangeArrowheads="1"/>
          </p:cNvSpPr>
          <p:nvPr/>
        </p:nvSpPr>
        <p:spPr bwMode="auto">
          <a:xfrm>
            <a:off x="1143000" y="2278559"/>
            <a:ext cx="7239000" cy="769441"/>
          </a:xfrm>
          <a:prstGeom prst="rect">
            <a:avLst/>
          </a:prstGeom>
          <a:noFill/>
          <a:ln w="9525">
            <a:noFill/>
            <a:miter lim="800000"/>
            <a:headEnd/>
            <a:tailEnd/>
          </a:ln>
        </p:spPr>
        <p:txBody>
          <a:bodyPr>
            <a:spAutoFit/>
          </a:bodyPr>
          <a:lstStyle/>
          <a:p>
            <a:pPr fontAlgn="base">
              <a:spcBef>
                <a:spcPct val="0"/>
              </a:spcBef>
              <a:spcAft>
                <a:spcPct val="0"/>
              </a:spcAft>
            </a:pPr>
            <a:r>
              <a:rPr lang="en-US" sz="4400" dirty="0" err="1" smtClean="0">
                <a:solidFill>
                  <a:prstClr val="white"/>
                </a:solidFill>
                <a:latin typeface="Rockwell Extra Bold" pitchFamily="18" charset="0"/>
                <a:cs typeface="Arial" charset="0"/>
              </a:rPr>
              <a:t>Bicistronic</a:t>
            </a:r>
            <a:r>
              <a:rPr lang="en-US" sz="4400" dirty="0" smtClean="0">
                <a:solidFill>
                  <a:prstClr val="white"/>
                </a:solidFill>
                <a:latin typeface="Rockwell Extra Bold" pitchFamily="18" charset="0"/>
                <a:cs typeface="Arial" charset="0"/>
              </a:rPr>
              <a:t> Operons</a:t>
            </a:r>
          </a:p>
        </p:txBody>
      </p:sp>
      <p:sp>
        <p:nvSpPr>
          <p:cNvPr id="3" name="Rectangle 2"/>
          <p:cNvSpPr>
            <a:spLocks noChangeArrowheads="1"/>
          </p:cNvSpPr>
          <p:nvPr/>
        </p:nvSpPr>
        <p:spPr bwMode="auto">
          <a:xfrm>
            <a:off x="6400800" y="6095999"/>
            <a:ext cx="2496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sz="2400" dirty="0">
                <a:solidFill>
                  <a:prstClr val="white"/>
                </a:solidFill>
                <a:latin typeface="Arial" charset="0"/>
                <a:ea typeface="ＭＳ Ｐゴシック" charset="0"/>
                <a:cs typeface="Arial" charset="0"/>
              </a:rPr>
              <a:t>PMID 23474465 </a:t>
            </a:r>
            <a:endParaRPr lang="en-US" sz="2400" dirty="0" smtClean="0">
              <a:solidFill>
                <a:prstClr val="white"/>
              </a:solidFill>
              <a:latin typeface="Arial" charset="0"/>
              <a:ea typeface="ＭＳ Ｐゴシック" charset="0"/>
              <a:cs typeface="Arial" charset="0"/>
            </a:endParaRPr>
          </a:p>
        </p:txBody>
      </p:sp>
    </p:spTree>
    <p:extLst>
      <p:ext uri="{BB962C8B-B14F-4D97-AF65-F5344CB8AC3E}">
        <p14:creationId xmlns:p14="http://schemas.microsoft.com/office/powerpoint/2010/main" val="791016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609600"/>
            <a:ext cx="7303651"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013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2800" dirty="0" smtClean="0">
                <a:solidFill>
                  <a:prstClr val="black"/>
                </a:solidFill>
                <a:latin typeface="Rockwell Extra Bold" charset="0"/>
              </a:rPr>
              <a:t>Promoter and RBS Libraries</a:t>
            </a:r>
            <a:endParaRPr lang="en-US" sz="2800" i="1" dirty="0" smtClean="0">
              <a:solidFill>
                <a:prstClr val="black"/>
              </a:solidFill>
              <a:latin typeface="Rockwell Extra Bold"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71" y="978493"/>
            <a:ext cx="6838950" cy="2512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071" y="3886200"/>
            <a:ext cx="6838950" cy="2430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830347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914400" y="1219200"/>
            <a:ext cx="2590800" cy="2590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4" cstate="print"/>
          <a:srcRect/>
          <a:stretch>
            <a:fillRect/>
          </a:stretch>
        </p:blipFill>
        <p:spPr bwMode="auto">
          <a:xfrm>
            <a:off x="1143000" y="1905000"/>
            <a:ext cx="781050" cy="78105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2514600" y="1828800"/>
            <a:ext cx="781050" cy="781050"/>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1905000" y="2819400"/>
            <a:ext cx="781050" cy="781050"/>
          </a:xfrm>
          <a:prstGeom prst="rect">
            <a:avLst/>
          </a:prstGeom>
          <a:noFill/>
          <a:ln w="9525">
            <a:noFill/>
            <a:miter lim="800000"/>
            <a:headEnd/>
            <a:tailEnd/>
          </a:ln>
        </p:spPr>
      </p:pic>
      <p:sp>
        <p:nvSpPr>
          <p:cNvPr id="9" name="TextBox 8"/>
          <p:cNvSpPr txBox="1"/>
          <p:nvPr/>
        </p:nvSpPr>
        <p:spPr>
          <a:xfrm>
            <a:off x="990600" y="3953470"/>
            <a:ext cx="2590800" cy="923330"/>
          </a:xfrm>
          <a:prstGeom prst="rect">
            <a:avLst/>
          </a:prstGeom>
          <a:noFill/>
        </p:spPr>
        <p:txBody>
          <a:bodyPr wrap="square" rtlCol="0">
            <a:spAutoFit/>
          </a:bodyPr>
          <a:lstStyle/>
          <a:p>
            <a:r>
              <a:rPr lang="en-US" dirty="0" smtClean="0"/>
              <a:t>Species P of some specific protein molecule</a:t>
            </a:r>
          </a:p>
          <a:p>
            <a:r>
              <a:rPr lang="en-US" dirty="0" smtClean="0"/>
              <a:t>P</a:t>
            </a:r>
            <a:r>
              <a:rPr lang="en-US" baseline="-25000" dirty="0" smtClean="0"/>
              <a:t>0</a:t>
            </a:r>
            <a:r>
              <a:rPr lang="en-US" dirty="0" smtClean="0"/>
              <a:t> = 3</a:t>
            </a:r>
            <a:endParaRPr lang="en-US" dirty="0"/>
          </a:p>
        </p:txBody>
      </p:sp>
      <p:pic>
        <p:nvPicPr>
          <p:cNvPr id="1028" name="Picture 4"/>
          <p:cNvPicPr>
            <a:picLocks noChangeAspect="1" noChangeArrowheads="1"/>
          </p:cNvPicPr>
          <p:nvPr/>
        </p:nvPicPr>
        <p:blipFill>
          <a:blip r:embed="rId5" cstate="print"/>
          <a:srcRect/>
          <a:stretch>
            <a:fillRect/>
          </a:stretch>
        </p:blipFill>
        <p:spPr bwMode="auto">
          <a:xfrm>
            <a:off x="4953000" y="1143000"/>
            <a:ext cx="2340970" cy="1447800"/>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4343400" y="2667000"/>
            <a:ext cx="4019550" cy="1331423"/>
          </a:xfrm>
          <a:prstGeom prst="rect">
            <a:avLst/>
          </a:prstGeom>
          <a:noFill/>
          <a:ln w="9525">
            <a:noFill/>
            <a:miter lim="800000"/>
            <a:headEnd/>
            <a:tailEnd/>
          </a:ln>
        </p:spPr>
      </p:pic>
      <p:pic>
        <p:nvPicPr>
          <p:cNvPr id="1030" name="Picture 6"/>
          <p:cNvPicPr>
            <a:picLocks noChangeAspect="1" noChangeArrowheads="1"/>
          </p:cNvPicPr>
          <p:nvPr/>
        </p:nvPicPr>
        <p:blipFill>
          <a:blip r:embed="rId7" cstate="print"/>
          <a:srcRect/>
          <a:stretch>
            <a:fillRect/>
          </a:stretch>
        </p:blipFill>
        <p:spPr bwMode="auto">
          <a:xfrm>
            <a:off x="4495800" y="4191000"/>
            <a:ext cx="3523712" cy="2395538"/>
          </a:xfrm>
          <a:prstGeom prst="rect">
            <a:avLst/>
          </a:prstGeom>
          <a:noFill/>
          <a:ln w="9525">
            <a:noFill/>
            <a:miter lim="800000"/>
            <a:headEnd/>
            <a:tailEnd/>
          </a:ln>
        </p:spPr>
      </p:pic>
      <p:sp>
        <p:nvSpPr>
          <p:cNvPr id="13" name="TextBox 4"/>
          <p:cNvSpPr txBox="1">
            <a:spLocks noChangeArrowheads="1"/>
          </p:cNvSpPr>
          <p:nvPr/>
        </p:nvSpPr>
        <p:spPr bwMode="auto">
          <a:xfrm>
            <a:off x="457200" y="228600"/>
            <a:ext cx="8610600" cy="646331"/>
          </a:xfrm>
          <a:prstGeom prst="rect">
            <a:avLst/>
          </a:prstGeom>
          <a:noFill/>
          <a:ln w="9525">
            <a:noFill/>
            <a:miter lim="800000"/>
            <a:headEnd/>
            <a:tailEnd/>
          </a:ln>
        </p:spPr>
        <p:txBody>
          <a:bodyPr>
            <a:spAutoFit/>
          </a:bodyPr>
          <a:lstStyle/>
          <a:p>
            <a:r>
              <a:rPr lang="en-US" sz="2800" dirty="0" smtClean="0">
                <a:latin typeface="Rockwell Extra Bold" pitchFamily="18" charset="0"/>
              </a:rPr>
              <a:t>Protein degradation (</a:t>
            </a:r>
            <a:r>
              <a:rPr lang="en-US" sz="3600" b="1" dirty="0" err="1" smtClean="0">
                <a:latin typeface="Symbol" pitchFamily="18" charset="2"/>
              </a:rPr>
              <a:t>g</a:t>
            </a:r>
            <a:r>
              <a:rPr lang="en-US" sz="3600" b="1" baseline="-25000" dirty="0" err="1" smtClean="0">
                <a:latin typeface="Times New Roman" pitchFamily="18" charset="0"/>
                <a:cs typeface="Times New Roman" pitchFamily="18" charset="0"/>
              </a:rPr>
              <a:t>p</a:t>
            </a:r>
            <a:r>
              <a:rPr lang="en-US" sz="2800" dirty="0" smtClean="0">
                <a:latin typeface="Rockwell Extra Bold" pitchFamily="18" charset="0"/>
              </a:rPr>
              <a:t>)</a:t>
            </a:r>
            <a:endParaRPr lang="en-US" sz="2800" i="1" dirty="0">
              <a:latin typeface="Rockwell Extra Bold" pitchFamily="18" charset="0"/>
            </a:endParaRPr>
          </a:p>
        </p:txBody>
      </p:sp>
      <p:grpSp>
        <p:nvGrpSpPr>
          <p:cNvPr id="19" name="Group 18"/>
          <p:cNvGrpSpPr/>
          <p:nvPr/>
        </p:nvGrpSpPr>
        <p:grpSpPr>
          <a:xfrm>
            <a:off x="838200" y="1143000"/>
            <a:ext cx="2390775" cy="2114550"/>
            <a:chOff x="838200" y="1143000"/>
            <a:chExt cx="2390775" cy="2114550"/>
          </a:xfrm>
        </p:grpSpPr>
        <p:pic>
          <p:nvPicPr>
            <p:cNvPr id="1031" name="Picture 7"/>
            <p:cNvPicPr>
              <a:picLocks noChangeAspect="1" noChangeArrowheads="1"/>
            </p:cNvPicPr>
            <p:nvPr/>
          </p:nvPicPr>
          <p:blipFill>
            <a:blip r:embed="rId8" cstate="print"/>
            <a:srcRect/>
            <a:stretch>
              <a:fillRect/>
            </a:stretch>
          </p:blipFill>
          <p:spPr bwMode="auto">
            <a:xfrm>
              <a:off x="1752600" y="1371600"/>
              <a:ext cx="409575" cy="438150"/>
            </a:xfrm>
            <a:prstGeom prst="rect">
              <a:avLst/>
            </a:prstGeom>
            <a:noFill/>
            <a:ln w="9525">
              <a:noFill/>
              <a:miter lim="800000"/>
              <a:headEnd/>
              <a:tailEnd/>
            </a:ln>
          </p:spPr>
        </p:pic>
        <p:pic>
          <p:nvPicPr>
            <p:cNvPr id="15" name="Picture 7"/>
            <p:cNvPicPr>
              <a:picLocks noChangeAspect="1" noChangeArrowheads="1"/>
            </p:cNvPicPr>
            <p:nvPr/>
          </p:nvPicPr>
          <p:blipFill>
            <a:blip r:embed="rId8" cstate="print"/>
            <a:srcRect/>
            <a:stretch>
              <a:fillRect/>
            </a:stretch>
          </p:blipFill>
          <p:spPr bwMode="auto">
            <a:xfrm>
              <a:off x="1981200" y="2209800"/>
              <a:ext cx="409575" cy="438150"/>
            </a:xfrm>
            <a:prstGeom prst="rect">
              <a:avLst/>
            </a:prstGeom>
            <a:noFill/>
            <a:ln w="9525">
              <a:noFill/>
              <a:miter lim="800000"/>
              <a:headEnd/>
              <a:tailEnd/>
            </a:ln>
          </p:spPr>
        </p:pic>
        <p:pic>
          <p:nvPicPr>
            <p:cNvPr id="16" name="Picture 7"/>
            <p:cNvPicPr>
              <a:picLocks noChangeAspect="1" noChangeArrowheads="1"/>
            </p:cNvPicPr>
            <p:nvPr/>
          </p:nvPicPr>
          <p:blipFill>
            <a:blip r:embed="rId8" cstate="print"/>
            <a:srcRect/>
            <a:stretch>
              <a:fillRect/>
            </a:stretch>
          </p:blipFill>
          <p:spPr bwMode="auto">
            <a:xfrm>
              <a:off x="2819400" y="2743200"/>
              <a:ext cx="409575" cy="438150"/>
            </a:xfrm>
            <a:prstGeom prst="rect">
              <a:avLst/>
            </a:prstGeom>
            <a:noFill/>
            <a:ln w="9525">
              <a:noFill/>
              <a:miter lim="800000"/>
              <a:headEnd/>
              <a:tailEnd/>
            </a:ln>
          </p:spPr>
        </p:pic>
        <p:pic>
          <p:nvPicPr>
            <p:cNvPr id="17" name="Picture 7"/>
            <p:cNvPicPr>
              <a:picLocks noChangeAspect="1" noChangeArrowheads="1"/>
            </p:cNvPicPr>
            <p:nvPr/>
          </p:nvPicPr>
          <p:blipFill>
            <a:blip r:embed="rId8" cstate="print"/>
            <a:srcRect/>
            <a:stretch>
              <a:fillRect/>
            </a:stretch>
          </p:blipFill>
          <p:spPr bwMode="auto">
            <a:xfrm>
              <a:off x="1447800" y="2819400"/>
              <a:ext cx="409575" cy="438150"/>
            </a:xfrm>
            <a:prstGeom prst="rect">
              <a:avLst/>
            </a:prstGeom>
            <a:noFill/>
            <a:ln w="9525">
              <a:noFill/>
              <a:miter lim="800000"/>
              <a:headEnd/>
              <a:tailEnd/>
            </a:ln>
          </p:spPr>
        </p:pic>
        <p:sp>
          <p:nvSpPr>
            <p:cNvPr id="18" name="Lightning Bolt 17"/>
            <p:cNvSpPr/>
            <p:nvPr/>
          </p:nvSpPr>
          <p:spPr>
            <a:xfrm>
              <a:off x="838200" y="1143000"/>
              <a:ext cx="609600" cy="609600"/>
            </a:xfrm>
            <a:prstGeom prst="lightningBol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2800" dirty="0" smtClean="0">
                <a:solidFill>
                  <a:prstClr val="black"/>
                </a:solidFill>
                <a:latin typeface="Rockwell Extra Bold" charset="0"/>
              </a:rPr>
              <a:t>Insulation by </a:t>
            </a:r>
            <a:r>
              <a:rPr lang="en-US" sz="2800" dirty="0" err="1" smtClean="0">
                <a:solidFill>
                  <a:prstClr val="black"/>
                </a:solidFill>
                <a:latin typeface="Rockwell Extra Bold" charset="0"/>
              </a:rPr>
              <a:t>bicistronic</a:t>
            </a:r>
            <a:r>
              <a:rPr lang="en-US" sz="2800" dirty="0" smtClean="0">
                <a:solidFill>
                  <a:prstClr val="black"/>
                </a:solidFill>
                <a:latin typeface="Rockwell Extra Bold" charset="0"/>
              </a:rPr>
              <a:t> expression</a:t>
            </a:r>
            <a:endParaRPr lang="en-US" sz="2800" i="1" dirty="0" smtClean="0">
              <a:solidFill>
                <a:prstClr val="black"/>
              </a:solidFill>
              <a:latin typeface="Rockwell Extra Bold"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43" y="975975"/>
            <a:ext cx="8215313" cy="5328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875846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35250"/>
            <a:ext cx="8737600" cy="422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510" y="699424"/>
            <a:ext cx="3038475"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38"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2800" dirty="0" smtClean="0">
                <a:solidFill>
                  <a:prstClr val="black"/>
                </a:solidFill>
                <a:latin typeface="Rockwell Extra Bold" charset="0"/>
              </a:rPr>
              <a:t>Promoter and RBS Variation</a:t>
            </a:r>
            <a:endParaRPr lang="en-US" sz="2800" i="1" dirty="0" smtClean="0">
              <a:solidFill>
                <a:prstClr val="black"/>
              </a:solidFill>
              <a:latin typeface="Rockwell Extra Bold" charset="0"/>
            </a:endParaRPr>
          </a:p>
        </p:txBody>
      </p:sp>
    </p:spTree>
    <p:custDataLst>
      <p:tags r:id="rId1"/>
    </p:custDataLst>
    <p:extLst>
      <p:ext uri="{BB962C8B-B14F-4D97-AF65-F5344CB8AC3E}">
        <p14:creationId xmlns:p14="http://schemas.microsoft.com/office/powerpoint/2010/main" val="754676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457200" y="762000"/>
            <a:ext cx="8305800" cy="1077218"/>
          </a:xfrm>
          <a:prstGeom prst="rect">
            <a:avLst/>
          </a:prstGeom>
        </p:spPr>
        <p:txBody>
          <a:bodyPr wrap="square">
            <a:spAutoFit/>
          </a:bodyPr>
          <a:lstStyle/>
          <a:p>
            <a:pPr eaLnBrk="0" fontAlgn="base" hangingPunct="0">
              <a:spcBef>
                <a:spcPct val="20000"/>
              </a:spcBef>
              <a:spcAft>
                <a:spcPct val="0"/>
              </a:spcAft>
            </a:pPr>
            <a:r>
              <a:rPr lang="en-US" sz="3200" dirty="0" smtClean="0">
                <a:solidFill>
                  <a:prstClr val="black"/>
                </a:solidFill>
                <a:ea typeface="ＭＳ Ｐゴシック" charset="0"/>
              </a:rPr>
              <a:t>Do </a:t>
            </a:r>
            <a:r>
              <a:rPr lang="en-US" sz="3200" dirty="0" err="1" smtClean="0">
                <a:solidFill>
                  <a:prstClr val="black"/>
                </a:solidFill>
                <a:ea typeface="ＭＳ Ｐゴシック" charset="0"/>
              </a:rPr>
              <a:t>bicistronic</a:t>
            </a:r>
            <a:r>
              <a:rPr lang="en-US" sz="3200" dirty="0" smtClean="0">
                <a:solidFill>
                  <a:prstClr val="black"/>
                </a:solidFill>
                <a:ea typeface="ＭＳ Ｐゴシック" charset="0"/>
              </a:rPr>
              <a:t> operons address the problem of 5’ UTR secondary structure?</a:t>
            </a:r>
            <a:endParaRPr lang="en-US" sz="3200" dirty="0">
              <a:solidFill>
                <a:prstClr val="black"/>
              </a:solidFill>
              <a:ea typeface="ＭＳ Ｐゴシック" charset="0"/>
            </a:endParaRPr>
          </a:p>
        </p:txBody>
      </p:sp>
    </p:spTree>
    <p:extLst>
      <p:ext uri="{BB962C8B-B14F-4D97-AF65-F5344CB8AC3E}">
        <p14:creationId xmlns:p14="http://schemas.microsoft.com/office/powerpoint/2010/main" val="2273330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457200" y="762000"/>
            <a:ext cx="8305800" cy="1077218"/>
          </a:xfrm>
          <a:prstGeom prst="rect">
            <a:avLst/>
          </a:prstGeom>
        </p:spPr>
        <p:txBody>
          <a:bodyPr wrap="square">
            <a:spAutoFit/>
          </a:bodyPr>
          <a:lstStyle/>
          <a:p>
            <a:pPr eaLnBrk="0" fontAlgn="base" hangingPunct="0">
              <a:spcBef>
                <a:spcPct val="20000"/>
              </a:spcBef>
              <a:spcAft>
                <a:spcPct val="0"/>
              </a:spcAft>
            </a:pPr>
            <a:r>
              <a:rPr lang="en-US" sz="3200" dirty="0" smtClean="0">
                <a:solidFill>
                  <a:prstClr val="black"/>
                </a:solidFill>
                <a:ea typeface="ＭＳ Ｐゴシック" charset="0"/>
              </a:rPr>
              <a:t>Do </a:t>
            </a:r>
            <a:r>
              <a:rPr lang="en-US" sz="3200" dirty="0" err="1" smtClean="0">
                <a:solidFill>
                  <a:prstClr val="black"/>
                </a:solidFill>
                <a:ea typeface="ＭＳ Ｐゴシック" charset="0"/>
              </a:rPr>
              <a:t>bicistronic</a:t>
            </a:r>
            <a:r>
              <a:rPr lang="en-US" sz="3200" dirty="0" smtClean="0">
                <a:solidFill>
                  <a:prstClr val="black"/>
                </a:solidFill>
                <a:ea typeface="ＭＳ Ｐゴシック" charset="0"/>
              </a:rPr>
              <a:t> operons address the problem of translational coupling?</a:t>
            </a:r>
            <a:endParaRPr lang="en-US" sz="3200" dirty="0">
              <a:solidFill>
                <a:prstClr val="black"/>
              </a:solidFill>
              <a:ea typeface="ＭＳ Ｐゴシック" charset="0"/>
            </a:endParaRPr>
          </a:p>
        </p:txBody>
      </p:sp>
    </p:spTree>
    <p:extLst>
      <p:ext uri="{BB962C8B-B14F-4D97-AF65-F5344CB8AC3E}">
        <p14:creationId xmlns:p14="http://schemas.microsoft.com/office/powerpoint/2010/main" val="640032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457200" y="762000"/>
            <a:ext cx="8305800" cy="1569660"/>
          </a:xfrm>
          <a:prstGeom prst="rect">
            <a:avLst/>
          </a:prstGeom>
        </p:spPr>
        <p:txBody>
          <a:bodyPr wrap="square">
            <a:spAutoFit/>
          </a:bodyPr>
          <a:lstStyle/>
          <a:p>
            <a:pPr eaLnBrk="0" fontAlgn="base" hangingPunct="0">
              <a:spcBef>
                <a:spcPct val="20000"/>
              </a:spcBef>
              <a:spcAft>
                <a:spcPct val="0"/>
              </a:spcAft>
            </a:pPr>
            <a:r>
              <a:rPr lang="en-US" sz="3200" dirty="0" smtClean="0">
                <a:solidFill>
                  <a:prstClr val="black"/>
                </a:solidFill>
                <a:ea typeface="ＭＳ Ｐゴシック" charset="0"/>
              </a:rPr>
              <a:t>If you went into the </a:t>
            </a:r>
            <a:r>
              <a:rPr lang="en-US" sz="3200" dirty="0" err="1" smtClean="0">
                <a:solidFill>
                  <a:prstClr val="black"/>
                </a:solidFill>
                <a:ea typeface="ＭＳ Ｐゴシック" charset="0"/>
              </a:rPr>
              <a:t>wetlab</a:t>
            </a:r>
            <a:r>
              <a:rPr lang="en-US" sz="3200" dirty="0" smtClean="0">
                <a:solidFill>
                  <a:prstClr val="black"/>
                </a:solidFill>
                <a:ea typeface="ＭＳ Ｐゴシック" charset="0"/>
              </a:rPr>
              <a:t> today and wanted to change the expression level of your gene to half its original level, what are your options?</a:t>
            </a:r>
            <a:endParaRPr lang="en-US" sz="3200" dirty="0">
              <a:solidFill>
                <a:prstClr val="black"/>
              </a:solidFill>
              <a:ea typeface="ＭＳ Ｐゴシック" charset="0"/>
            </a:endParaRPr>
          </a:p>
        </p:txBody>
      </p:sp>
    </p:spTree>
    <p:extLst>
      <p:ext uri="{BB962C8B-B14F-4D97-AF65-F5344CB8AC3E}">
        <p14:creationId xmlns:p14="http://schemas.microsoft.com/office/powerpoint/2010/main" val="2380282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p:nvPr/>
        </p:nvGrpSpPr>
        <p:grpSpPr>
          <a:xfrm>
            <a:off x="990600" y="2057400"/>
            <a:ext cx="1444388" cy="1143000"/>
            <a:chOff x="152400" y="1905000"/>
            <a:chExt cx="3285982" cy="2600324"/>
          </a:xfrm>
        </p:grpSpPr>
        <p:pic>
          <p:nvPicPr>
            <p:cNvPr id="23554" name="Picture 2"/>
            <p:cNvPicPr>
              <a:picLocks noChangeAspect="1" noChangeArrowheads="1"/>
            </p:cNvPicPr>
            <p:nvPr/>
          </p:nvPicPr>
          <p:blipFill>
            <a:blip r:embed="rId4" cstate="print"/>
            <a:srcRect/>
            <a:stretch>
              <a:fillRect/>
            </a:stretch>
          </p:blipFill>
          <p:spPr bwMode="auto">
            <a:xfrm>
              <a:off x="152400" y="1905000"/>
              <a:ext cx="3285982" cy="2600324"/>
            </a:xfrm>
            <a:prstGeom prst="rect">
              <a:avLst/>
            </a:prstGeom>
            <a:noFill/>
            <a:ln w="9525">
              <a:noFill/>
              <a:miter lim="800000"/>
              <a:headEnd/>
              <a:tailEnd/>
            </a:ln>
          </p:spPr>
        </p:pic>
        <p:sp>
          <p:nvSpPr>
            <p:cNvPr id="19" name="Rectangle 18"/>
            <p:cNvSpPr/>
            <p:nvPr/>
          </p:nvSpPr>
          <p:spPr>
            <a:xfrm>
              <a:off x="152400" y="1905000"/>
              <a:ext cx="3276600" cy="2590800"/>
            </a:xfrm>
            <a:prstGeom prst="rect">
              <a:avLst/>
            </a:prstGeom>
            <a:solidFill>
              <a:schemeClr val="bg1">
                <a:alpha val="6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p:cNvSpPr/>
          <p:nvPr/>
        </p:nvSpPr>
        <p:spPr>
          <a:xfrm>
            <a:off x="914400" y="1219200"/>
            <a:ext cx="2590800" cy="2590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p:cNvPicPr>
            <a:picLocks noChangeAspect="1" noChangeArrowheads="1"/>
          </p:cNvPicPr>
          <p:nvPr/>
        </p:nvPicPr>
        <p:blipFill>
          <a:blip r:embed="rId5" cstate="print"/>
          <a:srcRect/>
          <a:stretch>
            <a:fillRect/>
          </a:stretch>
        </p:blipFill>
        <p:spPr bwMode="auto">
          <a:xfrm>
            <a:off x="1981200" y="1371600"/>
            <a:ext cx="781050" cy="781050"/>
          </a:xfrm>
          <a:prstGeom prst="rect">
            <a:avLst/>
          </a:prstGeom>
          <a:noFill/>
          <a:ln w="9525">
            <a:noFill/>
            <a:miter lim="800000"/>
            <a:headEnd/>
            <a:tailEnd/>
          </a:ln>
        </p:spPr>
      </p:pic>
      <p:sp>
        <p:nvSpPr>
          <p:cNvPr id="13" name="TextBox 4"/>
          <p:cNvSpPr txBox="1">
            <a:spLocks noChangeArrowheads="1"/>
          </p:cNvSpPr>
          <p:nvPr/>
        </p:nvSpPr>
        <p:spPr bwMode="auto">
          <a:xfrm>
            <a:off x="457200" y="228600"/>
            <a:ext cx="8610600" cy="646331"/>
          </a:xfrm>
          <a:prstGeom prst="rect">
            <a:avLst/>
          </a:prstGeom>
          <a:noFill/>
          <a:ln w="9525">
            <a:noFill/>
            <a:miter lim="800000"/>
            <a:headEnd/>
            <a:tailEnd/>
          </a:ln>
        </p:spPr>
        <p:txBody>
          <a:bodyPr>
            <a:spAutoFit/>
          </a:bodyPr>
          <a:lstStyle/>
          <a:p>
            <a:r>
              <a:rPr lang="en-US" sz="2800" dirty="0" smtClean="0">
                <a:latin typeface="Rockwell Extra Bold" pitchFamily="18" charset="0"/>
              </a:rPr>
              <a:t>Protein synthesis (</a:t>
            </a:r>
            <a:r>
              <a:rPr lang="en-US" sz="3600" b="1" dirty="0" err="1">
                <a:latin typeface="Symbol" pitchFamily="18" charset="2"/>
              </a:rPr>
              <a:t>b</a:t>
            </a:r>
            <a:r>
              <a:rPr lang="en-US" sz="3600" b="1" baseline="-25000" dirty="0" err="1" smtClean="0">
                <a:latin typeface="Times New Roman" pitchFamily="18" charset="0"/>
                <a:cs typeface="Times New Roman" pitchFamily="18" charset="0"/>
              </a:rPr>
              <a:t>p</a:t>
            </a:r>
            <a:r>
              <a:rPr lang="en-US" sz="2800" dirty="0" smtClean="0">
                <a:latin typeface="Rockwell Extra Bold" pitchFamily="18" charset="0"/>
              </a:rPr>
              <a:t>)</a:t>
            </a:r>
            <a:endParaRPr lang="en-US" sz="2800" i="1" dirty="0">
              <a:latin typeface="Rockwell Extra Bold" pitchFamily="18" charset="0"/>
            </a:endParaRPr>
          </a:p>
        </p:txBody>
      </p:sp>
      <p:sp>
        <p:nvSpPr>
          <p:cNvPr id="23" name="Freeform 22"/>
          <p:cNvSpPr/>
          <p:nvPr/>
        </p:nvSpPr>
        <p:spPr>
          <a:xfrm>
            <a:off x="1384917" y="1873188"/>
            <a:ext cx="630314" cy="674703"/>
          </a:xfrm>
          <a:custGeom>
            <a:avLst/>
            <a:gdLst>
              <a:gd name="connsiteX0" fmla="*/ 0 w 630314"/>
              <a:gd name="connsiteY0" fmla="*/ 674703 h 674703"/>
              <a:gd name="connsiteX1" fmla="*/ 204186 w 630314"/>
              <a:gd name="connsiteY1" fmla="*/ 159798 h 674703"/>
              <a:gd name="connsiteX2" fmla="*/ 630314 w 630314"/>
              <a:gd name="connsiteY2" fmla="*/ 0 h 674703"/>
            </a:gdLst>
            <a:ahLst/>
            <a:cxnLst>
              <a:cxn ang="0">
                <a:pos x="connsiteX0" y="connsiteY0"/>
              </a:cxn>
              <a:cxn ang="0">
                <a:pos x="connsiteX1" y="connsiteY1"/>
              </a:cxn>
              <a:cxn ang="0">
                <a:pos x="connsiteX2" y="connsiteY2"/>
              </a:cxn>
            </a:cxnLst>
            <a:rect l="l" t="t" r="r" b="b"/>
            <a:pathLst>
              <a:path w="630314" h="674703">
                <a:moveTo>
                  <a:pt x="0" y="674703"/>
                </a:moveTo>
                <a:cubicBezTo>
                  <a:pt x="49567" y="473475"/>
                  <a:pt x="99134" y="272248"/>
                  <a:pt x="204186" y="159798"/>
                </a:cubicBezTo>
                <a:cubicBezTo>
                  <a:pt x="309238" y="47348"/>
                  <a:pt x="469776" y="23674"/>
                  <a:pt x="630314" y="0"/>
                </a:cubicBezTo>
              </a:path>
            </a:pathLst>
          </a:cu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7"/>
          <p:cNvGrpSpPr/>
          <p:nvPr/>
        </p:nvGrpSpPr>
        <p:grpSpPr>
          <a:xfrm>
            <a:off x="2590800" y="2438400"/>
            <a:ext cx="801184" cy="762000"/>
            <a:chOff x="4110361" y="2086252"/>
            <a:chExt cx="2132861" cy="2028548"/>
          </a:xfrm>
        </p:grpSpPr>
        <p:sp>
          <p:nvSpPr>
            <p:cNvPr id="24" name="Freeform 23"/>
            <p:cNvSpPr/>
            <p:nvPr/>
          </p:nvSpPr>
          <p:spPr>
            <a:xfrm>
              <a:off x="4110361" y="2086252"/>
              <a:ext cx="1899822" cy="1216241"/>
            </a:xfrm>
            <a:custGeom>
              <a:avLst/>
              <a:gdLst>
                <a:gd name="connsiteX0" fmla="*/ 0 w 1899822"/>
                <a:gd name="connsiteY0" fmla="*/ 1216241 h 1216241"/>
                <a:gd name="connsiteX1" fmla="*/ 532660 w 1899822"/>
                <a:gd name="connsiteY1" fmla="*/ 683581 h 1216241"/>
                <a:gd name="connsiteX2" fmla="*/ 1003177 w 1899822"/>
                <a:gd name="connsiteY2" fmla="*/ 656948 h 1216241"/>
                <a:gd name="connsiteX3" fmla="*/ 1553592 w 1899822"/>
                <a:gd name="connsiteY3" fmla="*/ 559294 h 1216241"/>
                <a:gd name="connsiteX4" fmla="*/ 1899822 w 1899822"/>
                <a:gd name="connsiteY4" fmla="*/ 0 h 121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822" h="1216241">
                  <a:moveTo>
                    <a:pt x="0" y="1216241"/>
                  </a:moveTo>
                  <a:cubicBezTo>
                    <a:pt x="182732" y="996519"/>
                    <a:pt x="365464" y="776797"/>
                    <a:pt x="532660" y="683581"/>
                  </a:cubicBezTo>
                  <a:cubicBezTo>
                    <a:pt x="699856" y="590366"/>
                    <a:pt x="833022" y="677662"/>
                    <a:pt x="1003177" y="656948"/>
                  </a:cubicBezTo>
                  <a:cubicBezTo>
                    <a:pt x="1173332" y="636234"/>
                    <a:pt x="1404151" y="668785"/>
                    <a:pt x="1553592" y="559294"/>
                  </a:cubicBezTo>
                  <a:cubicBezTo>
                    <a:pt x="1703033" y="449803"/>
                    <a:pt x="1812525" y="153880"/>
                    <a:pt x="1899822"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4262761" y="2238652"/>
              <a:ext cx="1899822" cy="1216241"/>
            </a:xfrm>
            <a:custGeom>
              <a:avLst/>
              <a:gdLst>
                <a:gd name="connsiteX0" fmla="*/ 0 w 1899822"/>
                <a:gd name="connsiteY0" fmla="*/ 1216241 h 1216241"/>
                <a:gd name="connsiteX1" fmla="*/ 532660 w 1899822"/>
                <a:gd name="connsiteY1" fmla="*/ 683581 h 1216241"/>
                <a:gd name="connsiteX2" fmla="*/ 1003177 w 1899822"/>
                <a:gd name="connsiteY2" fmla="*/ 656948 h 1216241"/>
                <a:gd name="connsiteX3" fmla="*/ 1553592 w 1899822"/>
                <a:gd name="connsiteY3" fmla="*/ 559294 h 1216241"/>
                <a:gd name="connsiteX4" fmla="*/ 1899822 w 1899822"/>
                <a:gd name="connsiteY4" fmla="*/ 0 h 121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822" h="1216241">
                  <a:moveTo>
                    <a:pt x="0" y="1216241"/>
                  </a:moveTo>
                  <a:cubicBezTo>
                    <a:pt x="182732" y="996519"/>
                    <a:pt x="365464" y="776797"/>
                    <a:pt x="532660" y="683581"/>
                  </a:cubicBezTo>
                  <a:cubicBezTo>
                    <a:pt x="699856" y="590366"/>
                    <a:pt x="833022" y="677662"/>
                    <a:pt x="1003177" y="656948"/>
                  </a:cubicBezTo>
                  <a:cubicBezTo>
                    <a:pt x="1173332" y="636234"/>
                    <a:pt x="1404151" y="668785"/>
                    <a:pt x="1553592" y="559294"/>
                  </a:cubicBezTo>
                  <a:cubicBezTo>
                    <a:pt x="1703033" y="449803"/>
                    <a:pt x="1812525" y="153880"/>
                    <a:pt x="1899822"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25"/>
            <p:cNvSpPr/>
            <p:nvPr/>
          </p:nvSpPr>
          <p:spPr>
            <a:xfrm>
              <a:off x="4191000" y="2669959"/>
              <a:ext cx="1899822" cy="1216241"/>
            </a:xfrm>
            <a:custGeom>
              <a:avLst/>
              <a:gdLst>
                <a:gd name="connsiteX0" fmla="*/ 0 w 1899822"/>
                <a:gd name="connsiteY0" fmla="*/ 1216241 h 1216241"/>
                <a:gd name="connsiteX1" fmla="*/ 532660 w 1899822"/>
                <a:gd name="connsiteY1" fmla="*/ 683581 h 1216241"/>
                <a:gd name="connsiteX2" fmla="*/ 1003177 w 1899822"/>
                <a:gd name="connsiteY2" fmla="*/ 656948 h 1216241"/>
                <a:gd name="connsiteX3" fmla="*/ 1553592 w 1899822"/>
                <a:gd name="connsiteY3" fmla="*/ 559294 h 1216241"/>
                <a:gd name="connsiteX4" fmla="*/ 1899822 w 1899822"/>
                <a:gd name="connsiteY4" fmla="*/ 0 h 121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822" h="1216241">
                  <a:moveTo>
                    <a:pt x="0" y="1216241"/>
                  </a:moveTo>
                  <a:cubicBezTo>
                    <a:pt x="182732" y="996519"/>
                    <a:pt x="365464" y="776797"/>
                    <a:pt x="532660" y="683581"/>
                  </a:cubicBezTo>
                  <a:cubicBezTo>
                    <a:pt x="699856" y="590366"/>
                    <a:pt x="833022" y="677662"/>
                    <a:pt x="1003177" y="656948"/>
                  </a:cubicBezTo>
                  <a:cubicBezTo>
                    <a:pt x="1173332" y="636234"/>
                    <a:pt x="1404151" y="668785"/>
                    <a:pt x="1553592" y="559294"/>
                  </a:cubicBezTo>
                  <a:cubicBezTo>
                    <a:pt x="1703033" y="449803"/>
                    <a:pt x="1812525" y="153880"/>
                    <a:pt x="1899822"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reeform 26"/>
            <p:cNvSpPr/>
            <p:nvPr/>
          </p:nvSpPr>
          <p:spPr>
            <a:xfrm>
              <a:off x="4343400" y="2898559"/>
              <a:ext cx="1899822" cy="1216241"/>
            </a:xfrm>
            <a:custGeom>
              <a:avLst/>
              <a:gdLst>
                <a:gd name="connsiteX0" fmla="*/ 0 w 1899822"/>
                <a:gd name="connsiteY0" fmla="*/ 1216241 h 1216241"/>
                <a:gd name="connsiteX1" fmla="*/ 532660 w 1899822"/>
                <a:gd name="connsiteY1" fmla="*/ 683581 h 1216241"/>
                <a:gd name="connsiteX2" fmla="*/ 1003177 w 1899822"/>
                <a:gd name="connsiteY2" fmla="*/ 656948 h 1216241"/>
                <a:gd name="connsiteX3" fmla="*/ 1553592 w 1899822"/>
                <a:gd name="connsiteY3" fmla="*/ 559294 h 1216241"/>
                <a:gd name="connsiteX4" fmla="*/ 1899822 w 1899822"/>
                <a:gd name="connsiteY4" fmla="*/ 0 h 121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822" h="1216241">
                  <a:moveTo>
                    <a:pt x="0" y="1216241"/>
                  </a:moveTo>
                  <a:cubicBezTo>
                    <a:pt x="182732" y="996519"/>
                    <a:pt x="365464" y="776797"/>
                    <a:pt x="532660" y="683581"/>
                  </a:cubicBezTo>
                  <a:cubicBezTo>
                    <a:pt x="699856" y="590366"/>
                    <a:pt x="833022" y="677662"/>
                    <a:pt x="1003177" y="656948"/>
                  </a:cubicBezTo>
                  <a:cubicBezTo>
                    <a:pt x="1173332" y="636234"/>
                    <a:pt x="1404151" y="668785"/>
                    <a:pt x="1553592" y="559294"/>
                  </a:cubicBezTo>
                  <a:cubicBezTo>
                    <a:pt x="1703033" y="449803"/>
                    <a:pt x="1812525" y="153880"/>
                    <a:pt x="1899822"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 name="Freeform 28"/>
          <p:cNvSpPr/>
          <p:nvPr/>
        </p:nvSpPr>
        <p:spPr>
          <a:xfrm>
            <a:off x="1828800" y="3124200"/>
            <a:ext cx="710213" cy="260411"/>
          </a:xfrm>
          <a:custGeom>
            <a:avLst/>
            <a:gdLst>
              <a:gd name="connsiteX0" fmla="*/ 710213 w 710213"/>
              <a:gd name="connsiteY0" fmla="*/ 0 h 260411"/>
              <a:gd name="connsiteX1" fmla="*/ 390617 w 710213"/>
              <a:gd name="connsiteY1" fmla="*/ 239697 h 260411"/>
              <a:gd name="connsiteX2" fmla="*/ 0 w 710213"/>
              <a:gd name="connsiteY2" fmla="*/ 124287 h 260411"/>
            </a:gdLst>
            <a:ahLst/>
            <a:cxnLst>
              <a:cxn ang="0">
                <a:pos x="connsiteX0" y="connsiteY0"/>
              </a:cxn>
              <a:cxn ang="0">
                <a:pos x="connsiteX1" y="connsiteY1"/>
              </a:cxn>
              <a:cxn ang="0">
                <a:pos x="connsiteX2" y="connsiteY2"/>
              </a:cxn>
            </a:cxnLst>
            <a:rect l="l" t="t" r="r" b="b"/>
            <a:pathLst>
              <a:path w="710213" h="260411">
                <a:moveTo>
                  <a:pt x="710213" y="0"/>
                </a:moveTo>
                <a:cubicBezTo>
                  <a:pt x="609599" y="109491"/>
                  <a:pt x="508986" y="218983"/>
                  <a:pt x="390617" y="239697"/>
                </a:cubicBezTo>
                <a:cubicBezTo>
                  <a:pt x="272248" y="260411"/>
                  <a:pt x="136124" y="192349"/>
                  <a:pt x="0" y="124287"/>
                </a:cubicBezTo>
              </a:path>
            </a:pathLst>
          </a:cu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p:cNvSpPr txBox="1"/>
          <p:nvPr/>
        </p:nvSpPr>
        <p:spPr>
          <a:xfrm>
            <a:off x="990600" y="3953470"/>
            <a:ext cx="2590800" cy="369332"/>
          </a:xfrm>
          <a:prstGeom prst="rect">
            <a:avLst/>
          </a:prstGeom>
          <a:noFill/>
        </p:spPr>
        <p:txBody>
          <a:bodyPr wrap="square" rtlCol="0">
            <a:spAutoFit/>
          </a:bodyPr>
          <a:lstStyle/>
          <a:p>
            <a:r>
              <a:rPr lang="en-US" dirty="0" smtClean="0"/>
              <a:t>m mRNA molecules</a:t>
            </a:r>
            <a:endParaRPr lang="en-US" dirty="0"/>
          </a:p>
        </p:txBody>
      </p:sp>
      <p:sp>
        <p:nvSpPr>
          <p:cNvPr id="32" name="Rectangle 31"/>
          <p:cNvSpPr/>
          <p:nvPr/>
        </p:nvSpPr>
        <p:spPr>
          <a:xfrm>
            <a:off x="2819400" y="2057400"/>
            <a:ext cx="534121" cy="369332"/>
          </a:xfrm>
          <a:prstGeom prst="rect">
            <a:avLst/>
          </a:prstGeom>
        </p:spPr>
        <p:txBody>
          <a:bodyPr wrap="none">
            <a:spAutoFit/>
          </a:bodyPr>
          <a:lstStyle/>
          <a:p>
            <a:r>
              <a:rPr lang="en-US" dirty="0" smtClean="0"/>
              <a:t>null</a:t>
            </a:r>
            <a:endParaRPr lang="en-US" dirty="0"/>
          </a:p>
        </p:txBody>
      </p:sp>
      <p:cxnSp>
        <p:nvCxnSpPr>
          <p:cNvPr id="34" name="Straight Arrow Connector 33"/>
          <p:cNvCxnSpPr/>
          <p:nvPr/>
        </p:nvCxnSpPr>
        <p:spPr>
          <a:xfrm>
            <a:off x="2819400" y="1905000"/>
            <a:ext cx="228600" cy="2286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3555" name="Picture 3"/>
          <p:cNvPicPr>
            <a:picLocks noChangeAspect="1" noChangeArrowheads="1"/>
          </p:cNvPicPr>
          <p:nvPr/>
        </p:nvPicPr>
        <p:blipFill>
          <a:blip r:embed="rId6" cstate="print"/>
          <a:srcRect/>
          <a:stretch>
            <a:fillRect/>
          </a:stretch>
        </p:blipFill>
        <p:spPr bwMode="auto">
          <a:xfrm>
            <a:off x="4343400" y="1447800"/>
            <a:ext cx="4114800" cy="2761798"/>
          </a:xfrm>
          <a:prstGeom prst="rect">
            <a:avLst/>
          </a:prstGeom>
          <a:noFill/>
          <a:ln w="9525">
            <a:noFill/>
            <a:miter lim="800000"/>
            <a:headEnd/>
            <a:tailEnd/>
          </a:ln>
        </p:spPr>
      </p:pic>
      <p:sp>
        <p:nvSpPr>
          <p:cNvPr id="35" name="Rectangle 34"/>
          <p:cNvSpPr/>
          <p:nvPr/>
        </p:nvSpPr>
        <p:spPr>
          <a:xfrm>
            <a:off x="7696200" y="16764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7"/>
          <p:cNvGrpSpPr/>
          <p:nvPr/>
        </p:nvGrpSpPr>
        <p:grpSpPr>
          <a:xfrm>
            <a:off x="4191000" y="2438400"/>
            <a:ext cx="4267200" cy="2133600"/>
            <a:chOff x="4191000" y="2514600"/>
            <a:chExt cx="4267200" cy="2133600"/>
          </a:xfrm>
        </p:grpSpPr>
        <p:sp>
          <p:nvSpPr>
            <p:cNvPr id="36" name="Rectangle 35"/>
            <p:cNvSpPr/>
            <p:nvPr/>
          </p:nvSpPr>
          <p:spPr>
            <a:xfrm>
              <a:off x="5715000" y="2514600"/>
              <a:ext cx="27432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191000" y="2743200"/>
              <a:ext cx="27432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ight Arrow 27"/>
          <p:cNvSpPr/>
          <p:nvPr/>
        </p:nvSpPr>
        <p:spPr>
          <a:xfrm>
            <a:off x="4038600" y="5562600"/>
            <a:ext cx="16764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GFP</a:t>
            </a:r>
            <a:endParaRPr lang="en-US" dirty="0"/>
          </a:p>
        </p:txBody>
      </p:sp>
      <p:sp>
        <p:nvSpPr>
          <p:cNvPr id="31" name="Bent Arrow 30"/>
          <p:cNvSpPr/>
          <p:nvPr/>
        </p:nvSpPr>
        <p:spPr>
          <a:xfrm>
            <a:off x="3276600" y="5257800"/>
            <a:ext cx="685800" cy="762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p:nvCxnSpPr>
        <p:spPr>
          <a:xfrm>
            <a:off x="3124200" y="5905500"/>
            <a:ext cx="2590800" cy="7620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8"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ja-JP" altLang="en-US" sz="2800" smtClean="0">
                <a:solidFill>
                  <a:prstClr val="black"/>
                </a:solidFill>
                <a:latin typeface="Rockwell Extra Bold" charset="0"/>
              </a:rPr>
              <a:t>“</a:t>
            </a:r>
            <a:r>
              <a:rPr lang="en-US" sz="2800" smtClean="0">
                <a:solidFill>
                  <a:prstClr val="black"/>
                </a:solidFill>
                <a:latin typeface="Rockwell Extra Bold" charset="0"/>
              </a:rPr>
              <a:t>Engineering biology</a:t>
            </a:r>
            <a:r>
              <a:rPr lang="ja-JP" altLang="en-US" sz="2800" smtClean="0">
                <a:solidFill>
                  <a:prstClr val="black"/>
                </a:solidFill>
                <a:latin typeface="Rockwell Extra Bold" charset="0"/>
              </a:rPr>
              <a:t>”</a:t>
            </a:r>
            <a:endParaRPr lang="en-US" sz="2800" smtClean="0">
              <a:solidFill>
                <a:prstClr val="black"/>
              </a:solidFill>
              <a:latin typeface="Rockwell Extra Bold" charset="0"/>
            </a:endParaRPr>
          </a:p>
        </p:txBody>
      </p:sp>
      <p:sp>
        <p:nvSpPr>
          <p:cNvPr id="4099" name="TextBox 8"/>
          <p:cNvSpPr txBox="1">
            <a:spLocks noChangeArrowheads="1"/>
          </p:cNvSpPr>
          <p:nvPr/>
        </p:nvSpPr>
        <p:spPr bwMode="auto">
          <a:xfrm>
            <a:off x="838200" y="2362200"/>
            <a:ext cx="5730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4800" smtClean="0">
                <a:solidFill>
                  <a:prstClr val="black"/>
                </a:solidFill>
                <a:latin typeface="Symbol" charset="0"/>
              </a:rPr>
              <a:t>a</a:t>
            </a:r>
          </a:p>
        </p:txBody>
      </p:sp>
      <p:sp>
        <p:nvSpPr>
          <p:cNvPr id="4100" name="TextBox 9"/>
          <p:cNvSpPr txBox="1">
            <a:spLocks noChangeArrowheads="1"/>
          </p:cNvSpPr>
          <p:nvPr/>
        </p:nvSpPr>
        <p:spPr bwMode="auto">
          <a:xfrm>
            <a:off x="1371600" y="2743200"/>
            <a:ext cx="5222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4800" smtClean="0">
                <a:solidFill>
                  <a:prstClr val="black"/>
                </a:solidFill>
                <a:latin typeface="Symbol" charset="0"/>
              </a:rPr>
              <a:t>b</a:t>
            </a:r>
          </a:p>
        </p:txBody>
      </p:sp>
      <p:sp>
        <p:nvSpPr>
          <p:cNvPr id="4101" name="TextBox 10"/>
          <p:cNvSpPr txBox="1">
            <a:spLocks noChangeArrowheads="1"/>
          </p:cNvSpPr>
          <p:nvPr/>
        </p:nvSpPr>
        <p:spPr bwMode="auto">
          <a:xfrm>
            <a:off x="914400" y="3352800"/>
            <a:ext cx="438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4800" smtClean="0">
                <a:solidFill>
                  <a:prstClr val="black"/>
                </a:solidFill>
                <a:latin typeface="Symbol" charset="0"/>
              </a:rPr>
              <a:t>g</a:t>
            </a:r>
          </a:p>
        </p:txBody>
      </p:sp>
      <p:sp>
        <p:nvSpPr>
          <p:cNvPr id="4102" name="TextBox 11"/>
          <p:cNvSpPr txBox="1">
            <a:spLocks noChangeArrowheads="1"/>
          </p:cNvSpPr>
          <p:nvPr/>
        </p:nvSpPr>
        <p:spPr bwMode="auto">
          <a:xfrm>
            <a:off x="381000" y="4419600"/>
            <a:ext cx="204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Model parameters</a:t>
            </a:r>
          </a:p>
        </p:txBody>
      </p:sp>
      <p:sp>
        <p:nvSpPr>
          <p:cNvPr id="4103" name="TextBox 12"/>
          <p:cNvSpPr txBox="1">
            <a:spLocks noChangeArrowheads="1"/>
          </p:cNvSpPr>
          <p:nvPr/>
        </p:nvSpPr>
        <p:spPr bwMode="auto">
          <a:xfrm>
            <a:off x="3505200" y="2362200"/>
            <a:ext cx="1016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4800" smtClean="0">
                <a:solidFill>
                  <a:prstClr val="black"/>
                </a:solidFill>
                <a:latin typeface="Times New Roman" charset="0"/>
                <a:cs typeface="Times New Roman" charset="0"/>
              </a:rPr>
              <a:t>K</a:t>
            </a:r>
            <a:r>
              <a:rPr lang="en-US" sz="4800" baseline="-25000" smtClean="0">
                <a:solidFill>
                  <a:prstClr val="black"/>
                </a:solidFill>
                <a:latin typeface="Times New Roman" charset="0"/>
                <a:cs typeface="Times New Roman" charset="0"/>
              </a:rPr>
              <a:t>eq</a:t>
            </a:r>
          </a:p>
        </p:txBody>
      </p:sp>
      <p:sp>
        <p:nvSpPr>
          <p:cNvPr id="4104" name="TextBox 15"/>
          <p:cNvSpPr txBox="1">
            <a:spLocks noChangeArrowheads="1"/>
          </p:cNvSpPr>
          <p:nvPr/>
        </p:nvSpPr>
        <p:spPr bwMode="auto">
          <a:xfrm>
            <a:off x="3048000" y="4419600"/>
            <a:ext cx="2582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Biophysical parameters</a:t>
            </a:r>
          </a:p>
        </p:txBody>
      </p:sp>
      <p:sp>
        <p:nvSpPr>
          <p:cNvPr id="4105" name="TextBox 21"/>
          <p:cNvSpPr txBox="1">
            <a:spLocks noChangeArrowheads="1"/>
          </p:cNvSpPr>
          <p:nvPr/>
        </p:nvSpPr>
        <p:spPr bwMode="auto">
          <a:xfrm>
            <a:off x="3048000" y="3352800"/>
            <a:ext cx="971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4800" smtClean="0">
                <a:solidFill>
                  <a:prstClr val="black"/>
                </a:solidFill>
                <a:latin typeface="Times New Roman" charset="0"/>
                <a:cs typeface="Times New Roman" charset="0"/>
              </a:rPr>
              <a:t>k</a:t>
            </a:r>
            <a:r>
              <a:rPr lang="en-US" sz="4800" baseline="-25000" smtClean="0">
                <a:solidFill>
                  <a:prstClr val="black"/>
                </a:solidFill>
                <a:latin typeface="Times New Roman" charset="0"/>
                <a:cs typeface="Times New Roman" charset="0"/>
              </a:rPr>
              <a:t>cat</a:t>
            </a:r>
          </a:p>
        </p:txBody>
      </p:sp>
      <p:sp>
        <p:nvSpPr>
          <p:cNvPr id="4106" name="TextBox 22"/>
          <p:cNvSpPr txBox="1">
            <a:spLocks noChangeArrowheads="1"/>
          </p:cNvSpPr>
          <p:nvPr/>
        </p:nvSpPr>
        <p:spPr bwMode="auto">
          <a:xfrm>
            <a:off x="4114800" y="3276600"/>
            <a:ext cx="16652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4800" smtClean="0">
                <a:solidFill>
                  <a:prstClr val="black"/>
                </a:solidFill>
                <a:latin typeface="Symbol" charset="0"/>
                <a:cs typeface="Times New Roman" charset="0"/>
              </a:rPr>
              <a:t>D</a:t>
            </a:r>
            <a:r>
              <a:rPr lang="en-US" sz="4800" smtClean="0">
                <a:solidFill>
                  <a:prstClr val="black"/>
                </a:solidFill>
                <a:latin typeface="Times New Roman" charset="0"/>
                <a:cs typeface="Times New Roman" charset="0"/>
              </a:rPr>
              <a:t>G</a:t>
            </a:r>
            <a:r>
              <a:rPr lang="en-US" sz="4800" baseline="-25000" smtClean="0">
                <a:solidFill>
                  <a:prstClr val="black"/>
                </a:solidFill>
                <a:latin typeface="Times New Roman" charset="0"/>
                <a:cs typeface="Times New Roman" charset="0"/>
              </a:rPr>
              <a:t>fold</a:t>
            </a:r>
          </a:p>
        </p:txBody>
      </p:sp>
      <p:cxnSp>
        <p:nvCxnSpPr>
          <p:cNvPr id="25" name="Straight Arrow Connector 24"/>
          <p:cNvCxnSpPr/>
          <p:nvPr/>
        </p:nvCxnSpPr>
        <p:spPr>
          <a:xfrm>
            <a:off x="2209800" y="3505200"/>
            <a:ext cx="60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486400" y="3505200"/>
            <a:ext cx="60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09" name="Rectangle 26"/>
          <p:cNvSpPr>
            <a:spLocks noChangeArrowheads="1"/>
          </p:cNvSpPr>
          <p:nvPr/>
        </p:nvSpPr>
        <p:spPr bwMode="auto">
          <a:xfrm>
            <a:off x="6248400" y="1447800"/>
            <a:ext cx="25146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dirty="0" smtClean="0">
                <a:solidFill>
                  <a:prstClr val="black"/>
                </a:solidFill>
                <a:latin typeface="Courier New"/>
                <a:ea typeface="ＭＳ Ｐゴシック" charset="0"/>
                <a:cs typeface="Courier New"/>
              </a:rPr>
              <a:t>AGATCT</a:t>
            </a:r>
            <a:r>
              <a:rPr lang="en-US" dirty="0" smtClean="0">
                <a:solidFill>
                  <a:srgbClr val="00B0F0"/>
                </a:solidFill>
                <a:latin typeface="Courier New"/>
                <a:ea typeface="ＭＳ Ｐゴシック" charset="0"/>
                <a:cs typeface="Courier New"/>
              </a:rPr>
              <a:t>tccctatcagtgatagagattgacatccctatcagtgatagagatactgagcac</a:t>
            </a:r>
            <a:r>
              <a:rPr lang="en-US" dirty="0" smtClean="0">
                <a:solidFill>
                  <a:prstClr val="black"/>
                </a:solidFill>
                <a:latin typeface="Courier New"/>
                <a:ea typeface="ＭＳ Ｐゴシック" charset="0"/>
                <a:cs typeface="Courier New"/>
              </a:rPr>
              <a:t>GGATCTGAAAGAGGAGAAAGGATCT</a:t>
            </a:r>
            <a:r>
              <a:rPr lang="en-US" dirty="0" smtClean="0">
                <a:solidFill>
                  <a:srgbClr val="FF0000"/>
                </a:solidFill>
                <a:latin typeface="Courier New"/>
                <a:ea typeface="ＭＳ Ｐゴシック" charset="0"/>
                <a:cs typeface="Courier New"/>
              </a:rPr>
              <a:t>atggcgagtagcgaagacgttatcaaagagttcatgcgtttcaaagttcgtatggaaggttccgttaacggtcacgagttcgaaaTAA</a:t>
            </a:r>
          </a:p>
        </p:txBody>
      </p:sp>
      <p:sp>
        <p:nvSpPr>
          <p:cNvPr id="4110" name="TextBox 27"/>
          <p:cNvSpPr txBox="1">
            <a:spLocks noChangeArrowheads="1"/>
          </p:cNvSpPr>
          <p:nvPr/>
        </p:nvSpPr>
        <p:spPr bwMode="auto">
          <a:xfrm>
            <a:off x="6221413" y="4876800"/>
            <a:ext cx="27701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mtClean="0">
                <a:solidFill>
                  <a:prstClr val="black"/>
                </a:solidFill>
              </a:rPr>
              <a:t>DNA sequence that will give these parameters</a:t>
            </a:r>
          </a:p>
        </p:txBody>
      </p:sp>
    </p:spTree>
    <p:extLst>
      <p:ext uri="{BB962C8B-B14F-4D97-AF65-F5344CB8AC3E}">
        <p14:creationId xmlns:p14="http://schemas.microsoft.com/office/powerpoint/2010/main" val="3468203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990600"/>
            <a:ext cx="130968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990600"/>
            <a:ext cx="130968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24200" y="990600"/>
            <a:ext cx="130968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Box 4"/>
          <p:cNvSpPr txBox="1">
            <a:spLocks noChangeArrowheads="1"/>
          </p:cNvSpPr>
          <p:nvPr/>
        </p:nvSpPr>
        <p:spPr bwMode="auto">
          <a:xfrm>
            <a:off x="457200" y="2286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ja-JP" altLang="en-US" sz="2800" smtClean="0">
                <a:solidFill>
                  <a:prstClr val="black"/>
                </a:solidFill>
                <a:latin typeface="Rockwell Extra Bold" charset="0"/>
              </a:rPr>
              <a:t>“</a:t>
            </a:r>
            <a:r>
              <a:rPr lang="en-US" sz="2800" smtClean="0">
                <a:solidFill>
                  <a:prstClr val="black"/>
                </a:solidFill>
                <a:latin typeface="Rockwell Extra Bold" charset="0"/>
              </a:rPr>
              <a:t>Standardized</a:t>
            </a:r>
            <a:r>
              <a:rPr lang="ja-JP" altLang="en-US" sz="2800" smtClean="0">
                <a:solidFill>
                  <a:prstClr val="black"/>
                </a:solidFill>
                <a:latin typeface="Rockwell Extra Bold" charset="0"/>
              </a:rPr>
              <a:t>”</a:t>
            </a:r>
            <a:r>
              <a:rPr lang="en-US" sz="2800" smtClean="0">
                <a:solidFill>
                  <a:prstClr val="black"/>
                </a:solidFill>
                <a:latin typeface="Rockwell Extra Bold" charset="0"/>
              </a:rPr>
              <a:t> Parts</a:t>
            </a:r>
          </a:p>
        </p:txBody>
      </p:sp>
      <p:pic>
        <p:nvPicPr>
          <p:cNvPr id="512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8800" y="990600"/>
            <a:ext cx="130968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Chart 16"/>
          <p:cNvGraphicFramePr/>
          <p:nvPr/>
        </p:nvGraphicFramePr>
        <p:xfrm>
          <a:off x="1752600" y="3352800"/>
          <a:ext cx="5105400" cy="3505200"/>
        </p:xfrm>
        <a:graphic>
          <a:graphicData uri="http://schemas.openxmlformats.org/drawingml/2006/chart">
            <c:chart xmlns:c="http://schemas.openxmlformats.org/drawingml/2006/chart" xmlns:r="http://schemas.openxmlformats.org/officeDocument/2006/relationships" r:id="rId8"/>
          </a:graphicData>
        </a:graphic>
      </p:graphicFrame>
      <p:pic>
        <p:nvPicPr>
          <p:cNvPr id="1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24200" y="990600"/>
            <a:ext cx="1309688" cy="16668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28472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457200" y="762000"/>
            <a:ext cx="8305800" cy="1077218"/>
          </a:xfrm>
          <a:prstGeom prst="rect">
            <a:avLst/>
          </a:prstGeom>
        </p:spPr>
        <p:txBody>
          <a:bodyPr wrap="square">
            <a:spAutoFit/>
          </a:bodyPr>
          <a:lstStyle/>
          <a:p>
            <a:pPr eaLnBrk="0" fontAlgn="base" hangingPunct="0">
              <a:spcBef>
                <a:spcPct val="20000"/>
              </a:spcBef>
              <a:spcAft>
                <a:spcPct val="0"/>
              </a:spcAft>
            </a:pPr>
            <a:r>
              <a:rPr lang="en-US" sz="3200" dirty="0" smtClean="0">
                <a:solidFill>
                  <a:prstClr val="black"/>
                </a:solidFill>
                <a:ea typeface="ＭＳ Ｐゴシック" charset="0"/>
              </a:rPr>
              <a:t>What terms in these differential equations can be tuned by switching out an RBS part?</a:t>
            </a:r>
            <a:endParaRPr lang="en-US" sz="3200" dirty="0">
              <a:solidFill>
                <a:prstClr val="black"/>
              </a:solidFill>
              <a:ea typeface="ＭＳ Ｐゴシック" charset="0"/>
            </a:endParaRP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667000"/>
            <a:ext cx="5298184"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1285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457200" y="762000"/>
            <a:ext cx="8305800" cy="1077218"/>
          </a:xfrm>
          <a:prstGeom prst="rect">
            <a:avLst/>
          </a:prstGeom>
        </p:spPr>
        <p:txBody>
          <a:bodyPr wrap="square">
            <a:spAutoFit/>
          </a:bodyPr>
          <a:lstStyle/>
          <a:p>
            <a:pPr eaLnBrk="0" fontAlgn="base" hangingPunct="0">
              <a:spcBef>
                <a:spcPct val="20000"/>
              </a:spcBef>
              <a:spcAft>
                <a:spcPct val="0"/>
              </a:spcAft>
            </a:pPr>
            <a:r>
              <a:rPr lang="en-US" sz="3200" dirty="0" smtClean="0">
                <a:solidFill>
                  <a:prstClr val="black"/>
                </a:solidFill>
                <a:ea typeface="ＭＳ Ｐゴシック" charset="0"/>
              </a:rPr>
              <a:t>What terms in these differential equations can be tuned by switching out a promoter part?</a:t>
            </a:r>
            <a:endParaRPr lang="en-US" sz="3200" dirty="0">
              <a:solidFill>
                <a:prstClr val="black"/>
              </a:solidFill>
              <a:ea typeface="ＭＳ Ｐゴシック" charset="0"/>
            </a:endParaRP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667000"/>
            <a:ext cx="5298184"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7132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90" name="TextBox 3"/>
          <p:cNvSpPr txBox="1">
            <a:spLocks noChangeArrowheads="1"/>
          </p:cNvSpPr>
          <p:nvPr/>
        </p:nvSpPr>
        <p:spPr bwMode="auto">
          <a:xfrm>
            <a:off x="1143000" y="1752600"/>
            <a:ext cx="7239000" cy="1446550"/>
          </a:xfrm>
          <a:prstGeom prst="rect">
            <a:avLst/>
          </a:prstGeom>
          <a:noFill/>
          <a:ln w="9525">
            <a:noFill/>
            <a:miter lim="800000"/>
            <a:headEnd/>
            <a:tailEnd/>
          </a:ln>
        </p:spPr>
        <p:txBody>
          <a:bodyPr>
            <a:spAutoFit/>
          </a:bodyPr>
          <a:lstStyle/>
          <a:p>
            <a:pPr fontAlgn="base">
              <a:spcBef>
                <a:spcPct val="0"/>
              </a:spcBef>
              <a:spcAft>
                <a:spcPct val="0"/>
              </a:spcAft>
            </a:pPr>
            <a:r>
              <a:rPr lang="en-US" sz="4400" dirty="0" smtClean="0">
                <a:solidFill>
                  <a:prstClr val="white"/>
                </a:solidFill>
                <a:latin typeface="Rockwell Extra Bold" pitchFamily="18" charset="0"/>
                <a:cs typeface="Arial" charset="0"/>
              </a:rPr>
              <a:t>Biophysical models of translation</a:t>
            </a:r>
          </a:p>
        </p:txBody>
      </p:sp>
      <p:sp>
        <p:nvSpPr>
          <p:cNvPr id="3" name="Rectangle 2"/>
          <p:cNvSpPr>
            <a:spLocks noChangeArrowheads="1"/>
          </p:cNvSpPr>
          <p:nvPr/>
        </p:nvSpPr>
        <p:spPr bwMode="auto">
          <a:xfrm>
            <a:off x="6400800" y="6095999"/>
            <a:ext cx="241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sz="2400" smtClean="0">
                <a:solidFill>
                  <a:schemeClr val="bg1"/>
                </a:solidFill>
                <a:latin typeface="Arial" charset="0"/>
                <a:ea typeface="ＭＳ Ｐゴシック" charset="0"/>
                <a:cs typeface="Arial" charset="0"/>
              </a:rPr>
              <a:t>PMID 19801975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3|34.1|7.6|13.8"/>
</p:tagLst>
</file>

<file path=ppt/tags/tag10.xml><?xml version="1.0" encoding="utf-8"?>
<p:tagLst xmlns:a="http://schemas.openxmlformats.org/drawingml/2006/main" xmlns:r="http://schemas.openxmlformats.org/officeDocument/2006/relationships" xmlns:p="http://schemas.openxmlformats.org/presentationml/2006/main">
  <p:tag name="TIMING" val="|3.7|9.1|11.1"/>
</p:tagLst>
</file>

<file path=ppt/tags/tag11.xml><?xml version="1.0" encoding="utf-8"?>
<p:tagLst xmlns:a="http://schemas.openxmlformats.org/drawingml/2006/main" xmlns:r="http://schemas.openxmlformats.org/officeDocument/2006/relationships" xmlns:p="http://schemas.openxmlformats.org/presentationml/2006/main">
  <p:tag name="TIMING" val="|71.4"/>
</p:tagLst>
</file>

<file path=ppt/tags/tag12.xml><?xml version="1.0" encoding="utf-8"?>
<p:tagLst xmlns:a="http://schemas.openxmlformats.org/drawingml/2006/main" xmlns:r="http://schemas.openxmlformats.org/officeDocument/2006/relationships" xmlns:p="http://schemas.openxmlformats.org/presentationml/2006/main">
  <p:tag name="TIMING" val="|11.7|8.5|6.7|12.9|5.5"/>
</p:tagLst>
</file>

<file path=ppt/tags/tag13.xml><?xml version="1.0" encoding="utf-8"?>
<p:tagLst xmlns:a="http://schemas.openxmlformats.org/drawingml/2006/main" xmlns:r="http://schemas.openxmlformats.org/officeDocument/2006/relationships" xmlns:p="http://schemas.openxmlformats.org/presentationml/2006/main">
  <p:tag name="TIMING" val="|23.5"/>
</p:tagLst>
</file>

<file path=ppt/tags/tag2.xml><?xml version="1.0" encoding="utf-8"?>
<p:tagLst xmlns:a="http://schemas.openxmlformats.org/drawingml/2006/main" xmlns:r="http://schemas.openxmlformats.org/officeDocument/2006/relationships" xmlns:p="http://schemas.openxmlformats.org/presentationml/2006/main">
  <p:tag name="TIMING" val="|26.3|34.1|7.6|13.8"/>
</p:tagLst>
</file>

<file path=ppt/tags/tag3.xml><?xml version="1.0" encoding="utf-8"?>
<p:tagLst xmlns:a="http://schemas.openxmlformats.org/drawingml/2006/main" xmlns:r="http://schemas.openxmlformats.org/officeDocument/2006/relationships" xmlns:p="http://schemas.openxmlformats.org/presentationml/2006/main">
  <p:tag name="TIMING" val="|27.4|8.9|28.7"/>
</p:tagLst>
</file>

<file path=ppt/tags/tag4.xml><?xml version="1.0" encoding="utf-8"?>
<p:tagLst xmlns:a="http://schemas.openxmlformats.org/drawingml/2006/main" xmlns:r="http://schemas.openxmlformats.org/officeDocument/2006/relationships" xmlns:p="http://schemas.openxmlformats.org/presentationml/2006/main">
  <p:tag name="TIMING" val="|31.7"/>
</p:tagLst>
</file>

<file path=ppt/tags/tag5.xml><?xml version="1.0" encoding="utf-8"?>
<p:tagLst xmlns:a="http://schemas.openxmlformats.org/drawingml/2006/main" xmlns:r="http://schemas.openxmlformats.org/officeDocument/2006/relationships" xmlns:p="http://schemas.openxmlformats.org/presentationml/2006/main">
  <p:tag name="TIMING" val="|72.3"/>
</p:tagLst>
</file>

<file path=ppt/tags/tag6.xml><?xml version="1.0" encoding="utf-8"?>
<p:tagLst xmlns:a="http://schemas.openxmlformats.org/drawingml/2006/main" xmlns:r="http://schemas.openxmlformats.org/officeDocument/2006/relationships" xmlns:p="http://schemas.openxmlformats.org/presentationml/2006/main">
  <p:tag name="TIMING" val="|72.3"/>
</p:tagLst>
</file>

<file path=ppt/tags/tag7.xml><?xml version="1.0" encoding="utf-8"?>
<p:tagLst xmlns:a="http://schemas.openxmlformats.org/drawingml/2006/main" xmlns:r="http://schemas.openxmlformats.org/officeDocument/2006/relationships" xmlns:p="http://schemas.openxmlformats.org/presentationml/2006/main">
  <p:tag name="TIMING" val="|9.8|7|8.7|16.5|29.7|21.2"/>
</p:tagLst>
</file>

<file path=ppt/tags/tag8.xml><?xml version="1.0" encoding="utf-8"?>
<p:tagLst xmlns:a="http://schemas.openxmlformats.org/drawingml/2006/main" xmlns:r="http://schemas.openxmlformats.org/officeDocument/2006/relationships" xmlns:p="http://schemas.openxmlformats.org/presentationml/2006/main">
  <p:tag name="TIMING" val="|28.8|18.1|13.6|9.3|32.5"/>
</p:tagLst>
</file>

<file path=ppt/tags/tag9.xml><?xml version="1.0" encoding="utf-8"?>
<p:tagLst xmlns:a="http://schemas.openxmlformats.org/drawingml/2006/main" xmlns:r="http://schemas.openxmlformats.org/officeDocument/2006/relationships" xmlns:p="http://schemas.openxmlformats.org/presentationml/2006/main">
  <p:tag name="TIMING" val="|11.7|8.5|6.7|12.9|5.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1287</TotalTime>
  <Words>5494</Words>
  <Application>Microsoft Office PowerPoint</Application>
  <PresentationFormat>On-screen Show (4:3)</PresentationFormat>
  <Paragraphs>237</Paragraphs>
  <Slides>34</Slides>
  <Notes>34</Notes>
  <HiddenSlides>0</HiddenSlides>
  <MMClips>0</MMClips>
  <ScaleCrop>false</ScaleCrop>
  <HeadingPairs>
    <vt:vector size="4" baseType="variant">
      <vt:variant>
        <vt:lpstr>Theme</vt:lpstr>
      </vt:variant>
      <vt:variant>
        <vt:i4>5</vt:i4>
      </vt:variant>
      <vt:variant>
        <vt:lpstr>Slide Titles</vt:lpstr>
      </vt:variant>
      <vt:variant>
        <vt:i4>34</vt:i4>
      </vt:variant>
    </vt:vector>
  </HeadingPairs>
  <TitlesOfParts>
    <vt:vector size="39" baseType="lpstr">
      <vt:lpstr>Office Theme</vt:lpstr>
      <vt:lpstr>1_Office Theme</vt:lpstr>
      <vt:lpstr>2_Office Theme</vt:lpstr>
      <vt:lpstr>14_Office Theme</vt:lpstr>
      <vt:lpstr>4_Office Theme</vt:lpstr>
      <vt:lpstr>PowerPoint Presentation</vt:lpstr>
      <vt:lpstr>The simplest translation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simplest transcription/translation model</dc:title>
  <dc:creator>jcanderson</dc:creator>
  <cp:lastModifiedBy>jcanderson</cp:lastModifiedBy>
  <cp:revision>102</cp:revision>
  <dcterms:created xsi:type="dcterms:W3CDTF">2012-09-30T21:55:12Z</dcterms:created>
  <dcterms:modified xsi:type="dcterms:W3CDTF">2013-10-16T14:36:55Z</dcterms:modified>
</cp:coreProperties>
</file>